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5" r:id="rId2"/>
    <p:sldId id="329" r:id="rId3"/>
    <p:sldId id="330" r:id="rId4"/>
    <p:sldId id="331" r:id="rId5"/>
    <p:sldId id="332" r:id="rId6"/>
    <p:sldId id="333" r:id="rId7"/>
    <p:sldId id="334" r:id="rId8"/>
    <p:sldId id="335" r:id="rId9"/>
    <p:sldId id="336" r:id="rId10"/>
    <p:sldId id="337" r:id="rId11"/>
    <p:sldId id="338" r:id="rId12"/>
    <p:sldId id="370" r:id="rId13"/>
    <p:sldId id="339" r:id="rId14"/>
    <p:sldId id="340" r:id="rId15"/>
    <p:sldId id="341" r:id="rId16"/>
    <p:sldId id="342" r:id="rId17"/>
    <p:sldId id="343" r:id="rId18"/>
    <p:sldId id="344" r:id="rId19"/>
    <p:sldId id="345" r:id="rId20"/>
    <p:sldId id="346" r:id="rId21"/>
    <p:sldId id="347" r:id="rId22"/>
    <p:sldId id="348" r:id="rId23"/>
    <p:sldId id="349" r:id="rId24"/>
    <p:sldId id="363"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71" r:id="rId39"/>
    <p:sldId id="364" r:id="rId40"/>
    <p:sldId id="365" r:id="rId41"/>
    <p:sldId id="366" r:id="rId42"/>
    <p:sldId id="367" r:id="rId43"/>
    <p:sldId id="368" r:id="rId44"/>
    <p:sldId id="327" r:id="rId45"/>
  </p:sldIdLst>
  <p:sldSz cx="9144000" cy="6858000" type="screen4x3"/>
  <p:notesSz cx="6858000" cy="9144000"/>
  <p:defaultTextStyle>
    <a:defPPr>
      <a:defRPr lang="sr-Latn-C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72057" autoAdjust="0"/>
  </p:normalViewPr>
  <p:slideViewPr>
    <p:cSldViewPr>
      <p:cViewPr varScale="1">
        <p:scale>
          <a:sx n="53" d="100"/>
          <a:sy n="53" d="100"/>
        </p:scale>
        <p:origin x="125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hr-H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DCA6B5-7EB7-42D6-88DB-D65A69E42B3A}" type="datetimeFigureOut">
              <a:rPr lang="sr-Latn-CS" smtClean="0"/>
              <a:pPr/>
              <a:t>13.11.2013</a:t>
            </a:fld>
            <a:endParaRPr lang="hr-H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hr-H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hr-H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32FE1C-7808-4FFD-972D-764731FD0FAE}" type="slidenum">
              <a:rPr lang="hr-HR" smtClean="0"/>
              <a:pPr/>
              <a:t>‹#›</a:t>
            </a:fld>
            <a:endParaRPr lang="hr-HR"/>
          </a:p>
        </p:txBody>
      </p:sp>
    </p:spTree>
    <p:extLst>
      <p:ext uri="{BB962C8B-B14F-4D97-AF65-F5344CB8AC3E}">
        <p14:creationId xmlns:p14="http://schemas.microsoft.com/office/powerpoint/2010/main" val="2314163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dirty="0" smtClean="0"/>
              <a:t>Continuing</a:t>
            </a:r>
            <a:r>
              <a:rPr lang="hr-HR" baseline="0" dirty="0" smtClean="0"/>
              <a:t> with my presentations, I’ll tell you some general facts about BULRIS, problems we came across and importance of this project for our company </a:t>
            </a:r>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a:solidFill>
                  <a:prstClr val="black"/>
                </a:solidFill>
              </a:rPr>
              <a:pPr/>
              <a:t>6</a:t>
            </a:fld>
            <a:endParaRPr lang="hr-HR">
              <a:solidFill>
                <a:prstClr val="black"/>
              </a:solidFill>
            </a:endParaRPr>
          </a:p>
        </p:txBody>
      </p:sp>
    </p:spTree>
    <p:extLst>
      <p:ext uri="{BB962C8B-B14F-4D97-AF65-F5344CB8AC3E}">
        <p14:creationId xmlns:p14="http://schemas.microsoft.com/office/powerpoint/2010/main" val="2958181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dirty="0" smtClean="0"/>
              <a:t>Primary users are port authorities,</a:t>
            </a:r>
            <a:r>
              <a:rPr lang="hr-HR" baseline="0" dirty="0" smtClean="0"/>
              <a:t> harbor masters, border police, customs and any other</a:t>
            </a:r>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solidFill>
                  <a:prstClr val="black"/>
                </a:solidFill>
              </a:rPr>
              <a:pPr/>
              <a:t>15</a:t>
            </a:fld>
            <a:endParaRPr lang="hr-HR">
              <a:solidFill>
                <a:prstClr val="black"/>
              </a:solidFill>
            </a:endParaRPr>
          </a:p>
        </p:txBody>
      </p:sp>
    </p:spTree>
    <p:extLst>
      <p:ext uri="{BB962C8B-B14F-4D97-AF65-F5344CB8AC3E}">
        <p14:creationId xmlns:p14="http://schemas.microsoft.com/office/powerpoint/2010/main" val="3215217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dirty="0" smtClean="0"/>
              <a:t>As i told before main key feature</a:t>
            </a:r>
            <a:r>
              <a:rPr lang="hr-HR" baseline="0" dirty="0" smtClean="0"/>
              <a:t> is managing transports and vessels, but there are also few more very important features like invoice management for accounting or sending invoices to the vessel operator and so on...</a:t>
            </a:r>
          </a:p>
          <a:p>
            <a:r>
              <a:rPr lang="hr-HR" baseline="0" dirty="0" smtClean="0"/>
              <a:t>Detailed statistics which covers almost every need of harbor operator or an end user</a:t>
            </a:r>
          </a:p>
          <a:p>
            <a:r>
              <a:rPr lang="hr-HR" baseline="0" dirty="0" smtClean="0"/>
              <a:t>Connection to Electronic reporting in a purpose of announcing incoming vessels and many more</a:t>
            </a:r>
          </a:p>
          <a:p>
            <a:r>
              <a:rPr lang="hr-HR" baseline="0" dirty="0" smtClean="0"/>
              <a:t>Monitoring vessel in harbor area so the operater can make preliminary actions as soon as he sees arrived vessel </a:t>
            </a:r>
          </a:p>
          <a:p>
            <a:r>
              <a:rPr lang="hr-HR" dirty="0" smtClean="0"/>
              <a:t> </a:t>
            </a:r>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solidFill>
                  <a:prstClr val="black"/>
                </a:solidFill>
              </a:rPr>
              <a:pPr/>
              <a:t>16</a:t>
            </a:fld>
            <a:endParaRPr lang="hr-HR">
              <a:solidFill>
                <a:prstClr val="black"/>
              </a:solidFill>
            </a:endParaRPr>
          </a:p>
        </p:txBody>
      </p:sp>
    </p:spTree>
    <p:extLst>
      <p:ext uri="{BB962C8B-B14F-4D97-AF65-F5344CB8AC3E}">
        <p14:creationId xmlns:p14="http://schemas.microsoft.com/office/powerpoint/2010/main" val="3857923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dirty="0" smtClean="0"/>
              <a:t>Detailed data</a:t>
            </a:r>
            <a:r>
              <a:rPr lang="hr-HR" baseline="0" dirty="0" smtClean="0"/>
              <a:t> classification with importing or exporting feature</a:t>
            </a:r>
          </a:p>
          <a:p>
            <a:r>
              <a:rPr lang="hr-HR" baseline="0" dirty="0" smtClean="0"/>
              <a:t>Multiuser and multilevel support</a:t>
            </a:r>
          </a:p>
          <a:p>
            <a:r>
              <a:rPr lang="hr-HR" baseline="0" dirty="0" smtClean="0"/>
              <a:t>Support for any language needed</a:t>
            </a:r>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solidFill>
                  <a:prstClr val="black"/>
                </a:solidFill>
              </a:rPr>
              <a:pPr/>
              <a:t>17</a:t>
            </a:fld>
            <a:endParaRPr lang="hr-HR">
              <a:solidFill>
                <a:prstClr val="black"/>
              </a:solidFill>
            </a:endParaRPr>
          </a:p>
        </p:txBody>
      </p:sp>
    </p:spTree>
    <p:extLst>
      <p:ext uri="{BB962C8B-B14F-4D97-AF65-F5344CB8AC3E}">
        <p14:creationId xmlns:p14="http://schemas.microsoft.com/office/powerpoint/2010/main" val="1648526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dirty="0" smtClean="0"/>
              <a:t>On this diagram we can see simplified process for E-port</a:t>
            </a:r>
            <a:r>
              <a:rPr lang="hr-HR" baseline="0" dirty="0" smtClean="0"/>
              <a:t> to handle. Agent handles preliminary actions, while operator does final actions. We can also see third parties like harbor masters, or police using E-port data.</a:t>
            </a:r>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solidFill>
                  <a:prstClr val="black"/>
                </a:solidFill>
              </a:rPr>
              <a:pPr/>
              <a:t>18</a:t>
            </a:fld>
            <a:endParaRPr lang="hr-HR">
              <a:solidFill>
                <a:prstClr val="black"/>
              </a:solidFill>
            </a:endParaRPr>
          </a:p>
        </p:txBody>
      </p:sp>
    </p:spTree>
    <p:extLst>
      <p:ext uri="{BB962C8B-B14F-4D97-AF65-F5344CB8AC3E}">
        <p14:creationId xmlns:p14="http://schemas.microsoft.com/office/powerpoint/2010/main" val="1408057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Every harbor has defined</a:t>
            </a:r>
            <a:r>
              <a:rPr lang="hr-HR" baseline="0" dirty="0" smtClean="0"/>
              <a:t> area, and every vessel caught in this area (by catching vessel’s position over AIS messages) is reported and offered as an announced transport.</a:t>
            </a:r>
            <a:endParaRPr lang="hr-HR" dirty="0"/>
          </a:p>
        </p:txBody>
      </p:sp>
      <p:sp>
        <p:nvSpPr>
          <p:cNvPr id="4" name="Slide Number Placeholder 3"/>
          <p:cNvSpPr>
            <a:spLocks noGrp="1"/>
          </p:cNvSpPr>
          <p:nvPr>
            <p:ph type="sldNum" sz="quarter" idx="10"/>
          </p:nvPr>
        </p:nvSpPr>
        <p:spPr/>
        <p:txBody>
          <a:bodyPr/>
          <a:lstStyle/>
          <a:p>
            <a:fld id="{B72D4965-58E8-491A-A05A-2265B789C7E3}" type="slidenum">
              <a:rPr lang="hr-HR" smtClean="0"/>
              <a:t>19</a:t>
            </a:fld>
            <a:endParaRPr lang="hr-HR"/>
          </a:p>
        </p:txBody>
      </p:sp>
    </p:spTree>
    <p:extLst>
      <p:ext uri="{BB962C8B-B14F-4D97-AF65-F5344CB8AC3E}">
        <p14:creationId xmlns:p14="http://schemas.microsoft.com/office/powerpoint/2010/main" val="4166092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This</a:t>
            </a:r>
            <a:r>
              <a:rPr lang="hr-HR" baseline="0" dirty="0" smtClean="0"/>
              <a:t> can be done for unlimited number of areas or locations</a:t>
            </a:r>
            <a:endParaRPr lang="hr-HR" dirty="0"/>
          </a:p>
        </p:txBody>
      </p:sp>
      <p:sp>
        <p:nvSpPr>
          <p:cNvPr id="4" name="Slide Number Placeholder 3"/>
          <p:cNvSpPr>
            <a:spLocks noGrp="1"/>
          </p:cNvSpPr>
          <p:nvPr>
            <p:ph type="sldNum" sz="quarter" idx="10"/>
          </p:nvPr>
        </p:nvSpPr>
        <p:spPr/>
        <p:txBody>
          <a:bodyPr/>
          <a:lstStyle/>
          <a:p>
            <a:fld id="{B72D4965-58E8-491A-A05A-2265B789C7E3}" type="slidenum">
              <a:rPr lang="hr-HR" smtClean="0"/>
              <a:t>20</a:t>
            </a:fld>
            <a:endParaRPr lang="hr-HR"/>
          </a:p>
        </p:txBody>
      </p:sp>
    </p:spTree>
    <p:extLst>
      <p:ext uri="{BB962C8B-B14F-4D97-AF65-F5344CB8AC3E}">
        <p14:creationId xmlns:p14="http://schemas.microsoft.com/office/powerpoint/2010/main" val="861698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This</a:t>
            </a:r>
            <a:r>
              <a:rPr lang="hr-HR" baseline="0" dirty="0" smtClean="0"/>
              <a:t> is dashboard, main and central application spot with most of important information like vessels in ares, announced transports, transports in procedure and so on...</a:t>
            </a:r>
            <a:endParaRPr lang="hr-HR" dirty="0"/>
          </a:p>
        </p:txBody>
      </p:sp>
      <p:sp>
        <p:nvSpPr>
          <p:cNvPr id="4" name="Slide Number Placeholder 3"/>
          <p:cNvSpPr>
            <a:spLocks noGrp="1"/>
          </p:cNvSpPr>
          <p:nvPr>
            <p:ph type="sldNum" sz="quarter" idx="10"/>
          </p:nvPr>
        </p:nvSpPr>
        <p:spPr/>
        <p:txBody>
          <a:bodyPr/>
          <a:lstStyle/>
          <a:p>
            <a:fld id="{B72D4965-58E8-491A-A05A-2265B789C7E3}" type="slidenum">
              <a:rPr lang="hr-HR" smtClean="0"/>
              <a:t>21</a:t>
            </a:fld>
            <a:endParaRPr lang="hr-HR"/>
          </a:p>
        </p:txBody>
      </p:sp>
    </p:spTree>
    <p:extLst>
      <p:ext uri="{BB962C8B-B14F-4D97-AF65-F5344CB8AC3E}">
        <p14:creationId xmlns:p14="http://schemas.microsoft.com/office/powerpoint/2010/main" val="2328220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And for the end</a:t>
            </a:r>
            <a:r>
              <a:rPr lang="hr-HR" baseline="0" dirty="0" smtClean="0"/>
              <a:t> o</a:t>
            </a:r>
            <a:r>
              <a:rPr lang="hr-HR" dirty="0" smtClean="0"/>
              <a:t>ne more</a:t>
            </a:r>
            <a:r>
              <a:rPr lang="hr-HR" baseline="0" dirty="0" smtClean="0"/>
              <a:t> </a:t>
            </a:r>
            <a:r>
              <a:rPr lang="hr-HR" dirty="0" smtClean="0"/>
              <a:t>view, showing cargo transports with some relevant</a:t>
            </a:r>
            <a:r>
              <a:rPr lang="hr-HR" baseline="0" dirty="0" smtClean="0"/>
              <a:t> data for transport and vessel like vessel name, vessel’s operator, time of arrival, time of departure...</a:t>
            </a:r>
            <a:endParaRPr lang="hr-HR" dirty="0"/>
          </a:p>
        </p:txBody>
      </p:sp>
      <p:sp>
        <p:nvSpPr>
          <p:cNvPr id="4" name="Slide Number Placeholder 3"/>
          <p:cNvSpPr>
            <a:spLocks noGrp="1"/>
          </p:cNvSpPr>
          <p:nvPr>
            <p:ph type="sldNum" sz="quarter" idx="10"/>
          </p:nvPr>
        </p:nvSpPr>
        <p:spPr/>
        <p:txBody>
          <a:bodyPr/>
          <a:lstStyle/>
          <a:p>
            <a:fld id="{B72D4965-58E8-491A-A05A-2265B789C7E3}" type="slidenum">
              <a:rPr lang="hr-HR" smtClean="0"/>
              <a:t>22</a:t>
            </a:fld>
            <a:endParaRPr lang="hr-HR"/>
          </a:p>
        </p:txBody>
      </p:sp>
    </p:spTree>
    <p:extLst>
      <p:ext uri="{BB962C8B-B14F-4D97-AF65-F5344CB8AC3E}">
        <p14:creationId xmlns:p14="http://schemas.microsoft.com/office/powerpoint/2010/main" val="1443722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Any questions?</a:t>
            </a:r>
            <a:endParaRPr lang="hr-HR" dirty="0"/>
          </a:p>
        </p:txBody>
      </p:sp>
      <p:sp>
        <p:nvSpPr>
          <p:cNvPr id="4" name="Slide Number Placeholder 3"/>
          <p:cNvSpPr>
            <a:spLocks noGrp="1"/>
          </p:cNvSpPr>
          <p:nvPr>
            <p:ph type="sldNum" sz="quarter" idx="10"/>
          </p:nvPr>
        </p:nvSpPr>
        <p:spPr/>
        <p:txBody>
          <a:bodyPr/>
          <a:lstStyle/>
          <a:p>
            <a:fld id="{B72D4965-58E8-491A-A05A-2265B789C7E3}" type="slidenum">
              <a:rPr lang="hr-HR" smtClean="0"/>
              <a:t>23</a:t>
            </a:fld>
            <a:endParaRPr lang="hr-HR"/>
          </a:p>
        </p:txBody>
      </p:sp>
    </p:spTree>
    <p:extLst>
      <p:ext uri="{BB962C8B-B14F-4D97-AF65-F5344CB8AC3E}">
        <p14:creationId xmlns:p14="http://schemas.microsoft.com/office/powerpoint/2010/main" val="1453249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a:solidFill>
                  <a:prstClr val="black"/>
                </a:solidFill>
              </a:rPr>
              <a:pPr/>
              <a:t>24</a:t>
            </a:fld>
            <a:endParaRPr lang="hr-HR">
              <a:solidFill>
                <a:prstClr val="black"/>
              </a:solidFill>
            </a:endParaRPr>
          </a:p>
        </p:txBody>
      </p:sp>
    </p:spTree>
    <p:extLst>
      <p:ext uri="{BB962C8B-B14F-4D97-AF65-F5344CB8AC3E}">
        <p14:creationId xmlns:p14="http://schemas.microsoft.com/office/powerpoint/2010/main" val="3335295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b="0" dirty="0" smtClean="0"/>
              <a:t>Project was started</a:t>
            </a:r>
            <a:r>
              <a:rPr lang="hr-HR" b="0" baseline="0" dirty="0" smtClean="0"/>
              <a:t> on May 2010 and should be done until end of 2011. Budget was somewhere about 5,6 M€ and it was 85% co-funded by </a:t>
            </a:r>
            <a:r>
              <a:rPr lang="hr-HR" b="0" dirty="0" smtClean="0"/>
              <a:t>European Regional Development Fund. Contracting</a:t>
            </a:r>
            <a:r>
              <a:rPr lang="hr-HR" b="0" baseline="0" dirty="0" smtClean="0"/>
              <a:t> authority is Bulgarian Ports Infrastructure</a:t>
            </a:r>
            <a:endParaRPr lang="hr-HR" b="0" dirty="0" smtClean="0"/>
          </a:p>
          <a:p>
            <a:endParaRPr lang="hr-HR" b="0" dirty="0"/>
          </a:p>
        </p:txBody>
      </p:sp>
      <p:sp>
        <p:nvSpPr>
          <p:cNvPr id="4" name="Slide Number Placeholder 3"/>
          <p:cNvSpPr>
            <a:spLocks noGrp="1"/>
          </p:cNvSpPr>
          <p:nvPr>
            <p:ph type="sldNum" sz="quarter" idx="10"/>
          </p:nvPr>
        </p:nvSpPr>
        <p:spPr/>
        <p:txBody>
          <a:bodyPr/>
          <a:lstStyle/>
          <a:p>
            <a:fld id="{5A32FE1C-7808-4FFD-972D-764731FD0FAE}" type="slidenum">
              <a:rPr lang="hr-HR">
                <a:solidFill>
                  <a:prstClr val="black"/>
                </a:solidFill>
              </a:rPr>
              <a:pPr/>
              <a:t>7</a:t>
            </a:fld>
            <a:endParaRPr lang="hr-HR">
              <a:solidFill>
                <a:prstClr val="black"/>
              </a:solidFill>
            </a:endParaRPr>
          </a:p>
        </p:txBody>
      </p:sp>
    </p:spTree>
    <p:extLst>
      <p:ext uri="{BB962C8B-B14F-4D97-AF65-F5344CB8AC3E}">
        <p14:creationId xmlns:p14="http://schemas.microsoft.com/office/powerpoint/2010/main" val="3547455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25</a:t>
            </a:fld>
            <a:endParaRPr lang="hr-HR"/>
          </a:p>
        </p:txBody>
      </p:sp>
    </p:spTree>
    <p:extLst>
      <p:ext uri="{BB962C8B-B14F-4D97-AF65-F5344CB8AC3E}">
        <p14:creationId xmlns:p14="http://schemas.microsoft.com/office/powerpoint/2010/main" val="1341781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26</a:t>
            </a:fld>
            <a:endParaRPr lang="hr-HR"/>
          </a:p>
        </p:txBody>
      </p:sp>
    </p:spTree>
    <p:extLst>
      <p:ext uri="{BB962C8B-B14F-4D97-AF65-F5344CB8AC3E}">
        <p14:creationId xmlns:p14="http://schemas.microsoft.com/office/powerpoint/2010/main" val="1219787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27</a:t>
            </a:fld>
            <a:endParaRPr lang="hr-HR"/>
          </a:p>
        </p:txBody>
      </p:sp>
    </p:spTree>
    <p:extLst>
      <p:ext uri="{BB962C8B-B14F-4D97-AF65-F5344CB8AC3E}">
        <p14:creationId xmlns:p14="http://schemas.microsoft.com/office/powerpoint/2010/main" val="1248924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28</a:t>
            </a:fld>
            <a:endParaRPr lang="hr-HR"/>
          </a:p>
        </p:txBody>
      </p:sp>
    </p:spTree>
    <p:extLst>
      <p:ext uri="{BB962C8B-B14F-4D97-AF65-F5344CB8AC3E}">
        <p14:creationId xmlns:p14="http://schemas.microsoft.com/office/powerpoint/2010/main" val="145946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29</a:t>
            </a:fld>
            <a:endParaRPr lang="hr-HR"/>
          </a:p>
        </p:txBody>
      </p:sp>
    </p:spTree>
    <p:extLst>
      <p:ext uri="{BB962C8B-B14F-4D97-AF65-F5344CB8AC3E}">
        <p14:creationId xmlns:p14="http://schemas.microsoft.com/office/powerpoint/2010/main" val="80148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30</a:t>
            </a:fld>
            <a:endParaRPr lang="hr-HR"/>
          </a:p>
        </p:txBody>
      </p:sp>
    </p:spTree>
    <p:extLst>
      <p:ext uri="{BB962C8B-B14F-4D97-AF65-F5344CB8AC3E}">
        <p14:creationId xmlns:p14="http://schemas.microsoft.com/office/powerpoint/2010/main" val="3009705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31</a:t>
            </a:fld>
            <a:endParaRPr lang="hr-HR"/>
          </a:p>
        </p:txBody>
      </p:sp>
    </p:spTree>
    <p:extLst>
      <p:ext uri="{BB962C8B-B14F-4D97-AF65-F5344CB8AC3E}">
        <p14:creationId xmlns:p14="http://schemas.microsoft.com/office/powerpoint/2010/main" val="3319404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32</a:t>
            </a:fld>
            <a:endParaRPr lang="hr-HR"/>
          </a:p>
        </p:txBody>
      </p:sp>
    </p:spTree>
    <p:extLst>
      <p:ext uri="{BB962C8B-B14F-4D97-AF65-F5344CB8AC3E}">
        <p14:creationId xmlns:p14="http://schemas.microsoft.com/office/powerpoint/2010/main" val="269110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33</a:t>
            </a:fld>
            <a:endParaRPr lang="hr-HR"/>
          </a:p>
        </p:txBody>
      </p:sp>
    </p:spTree>
    <p:extLst>
      <p:ext uri="{BB962C8B-B14F-4D97-AF65-F5344CB8AC3E}">
        <p14:creationId xmlns:p14="http://schemas.microsoft.com/office/powerpoint/2010/main" val="469217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34</a:t>
            </a:fld>
            <a:endParaRPr lang="hr-HR"/>
          </a:p>
        </p:txBody>
      </p:sp>
    </p:spTree>
    <p:extLst>
      <p:ext uri="{BB962C8B-B14F-4D97-AF65-F5344CB8AC3E}">
        <p14:creationId xmlns:p14="http://schemas.microsoft.com/office/powerpoint/2010/main" val="2674354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b="0" dirty="0" smtClean="0"/>
              <a:t>Project</a:t>
            </a:r>
            <a:r>
              <a:rPr lang="hr-HR" b="0" baseline="0" dirty="0" smtClean="0"/>
              <a:t> demanded standard RIS tehnologies as well as VHF Communication system</a:t>
            </a:r>
            <a:endParaRPr lang="hr-HR" b="0" dirty="0"/>
          </a:p>
        </p:txBody>
      </p:sp>
      <p:sp>
        <p:nvSpPr>
          <p:cNvPr id="4" name="Slide Number Placeholder 3"/>
          <p:cNvSpPr>
            <a:spLocks noGrp="1"/>
          </p:cNvSpPr>
          <p:nvPr>
            <p:ph type="sldNum" sz="quarter" idx="10"/>
          </p:nvPr>
        </p:nvSpPr>
        <p:spPr/>
        <p:txBody>
          <a:bodyPr/>
          <a:lstStyle/>
          <a:p>
            <a:fld id="{5A32FE1C-7808-4FFD-972D-764731FD0FAE}" type="slidenum">
              <a:rPr lang="hr-HR">
                <a:solidFill>
                  <a:prstClr val="black"/>
                </a:solidFill>
              </a:rPr>
              <a:pPr/>
              <a:t>8</a:t>
            </a:fld>
            <a:endParaRPr lang="hr-HR">
              <a:solidFill>
                <a:prstClr val="black"/>
              </a:solidFill>
            </a:endParaRPr>
          </a:p>
        </p:txBody>
      </p:sp>
    </p:spTree>
    <p:extLst>
      <p:ext uri="{BB962C8B-B14F-4D97-AF65-F5344CB8AC3E}">
        <p14:creationId xmlns:p14="http://schemas.microsoft.com/office/powerpoint/2010/main" val="3318511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35</a:t>
            </a:fld>
            <a:endParaRPr lang="hr-HR"/>
          </a:p>
        </p:txBody>
      </p:sp>
    </p:spTree>
    <p:extLst>
      <p:ext uri="{BB962C8B-B14F-4D97-AF65-F5344CB8AC3E}">
        <p14:creationId xmlns:p14="http://schemas.microsoft.com/office/powerpoint/2010/main" val="3441295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36</a:t>
            </a:fld>
            <a:endParaRPr lang="hr-HR"/>
          </a:p>
        </p:txBody>
      </p:sp>
    </p:spTree>
    <p:extLst>
      <p:ext uri="{BB962C8B-B14F-4D97-AF65-F5344CB8AC3E}">
        <p14:creationId xmlns:p14="http://schemas.microsoft.com/office/powerpoint/2010/main" val="1432415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pPr/>
              <a:t>37</a:t>
            </a:fld>
            <a:endParaRPr lang="hr-HR"/>
          </a:p>
        </p:txBody>
      </p:sp>
    </p:spTree>
    <p:extLst>
      <p:ext uri="{BB962C8B-B14F-4D97-AF65-F5344CB8AC3E}">
        <p14:creationId xmlns:p14="http://schemas.microsoft.com/office/powerpoint/2010/main" val="1705401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dirty="0" smtClean="0"/>
              <a:t>Continuing</a:t>
            </a:r>
            <a:r>
              <a:rPr lang="hr-HR" baseline="0" dirty="0" smtClean="0"/>
              <a:t> with my presentations, I’ll tell you some general facts about BULRIS, problems we came across and importance of this project for our company </a:t>
            </a:r>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a:solidFill>
                  <a:prstClr val="black"/>
                </a:solidFill>
              </a:rPr>
              <a:pPr/>
              <a:t>39</a:t>
            </a:fld>
            <a:endParaRPr lang="hr-HR">
              <a:solidFill>
                <a:prstClr val="black"/>
              </a:solidFill>
            </a:endParaRPr>
          </a:p>
        </p:txBody>
      </p:sp>
    </p:spTree>
    <p:extLst>
      <p:ext uri="{BB962C8B-B14F-4D97-AF65-F5344CB8AC3E}">
        <p14:creationId xmlns:p14="http://schemas.microsoft.com/office/powerpoint/2010/main" val="1566488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b="0" dirty="0" smtClean="0"/>
              <a:t>To cover Bulgarian</a:t>
            </a:r>
            <a:r>
              <a:rPr lang="hr-HR" b="0" baseline="0" dirty="0" smtClean="0"/>
              <a:t> part of Danude it requested 8 base station locations with one regional data center in Ruse</a:t>
            </a:r>
            <a:endParaRPr lang="hr-HR" b="0" dirty="0"/>
          </a:p>
        </p:txBody>
      </p:sp>
      <p:sp>
        <p:nvSpPr>
          <p:cNvPr id="4" name="Slide Number Placeholder 3"/>
          <p:cNvSpPr>
            <a:spLocks noGrp="1"/>
          </p:cNvSpPr>
          <p:nvPr>
            <p:ph type="sldNum" sz="quarter" idx="10"/>
          </p:nvPr>
        </p:nvSpPr>
        <p:spPr/>
        <p:txBody>
          <a:bodyPr/>
          <a:lstStyle/>
          <a:p>
            <a:fld id="{5A32FE1C-7808-4FFD-972D-764731FD0FAE}" type="slidenum">
              <a:rPr lang="hr-HR">
                <a:solidFill>
                  <a:prstClr val="black"/>
                </a:solidFill>
              </a:rPr>
              <a:pPr/>
              <a:t>9</a:t>
            </a:fld>
            <a:endParaRPr lang="hr-HR">
              <a:solidFill>
                <a:prstClr val="black"/>
              </a:solidFill>
            </a:endParaRPr>
          </a:p>
        </p:txBody>
      </p:sp>
    </p:spTree>
    <p:extLst>
      <p:ext uri="{BB962C8B-B14F-4D97-AF65-F5344CB8AC3E}">
        <p14:creationId xmlns:p14="http://schemas.microsoft.com/office/powerpoint/2010/main" val="563635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50000"/>
              </a:lnSpc>
            </a:pPr>
            <a:r>
              <a:rPr lang="hr-HR" sz="1200" dirty="0" smtClean="0">
                <a:latin typeface="Arial" panose="020B0604020202020204" pitchFamily="34" charset="0"/>
                <a:cs typeface="Arial" panose="020B0604020202020204" pitchFamily="34" charset="0"/>
              </a:rPr>
              <a:t>What is special about this project?</a:t>
            </a:r>
            <a:r>
              <a:rPr lang="hr-HR" sz="1200" baseline="0" dirty="0" smtClean="0">
                <a:latin typeface="Arial" panose="020B0604020202020204" pitchFamily="34" charset="0"/>
                <a:cs typeface="Arial" panose="020B0604020202020204" pitchFamily="34" charset="0"/>
              </a:rPr>
              <a:t> </a:t>
            </a:r>
            <a:r>
              <a:rPr lang="hr-HR" sz="1200" dirty="0" smtClean="0">
                <a:latin typeface="Arial" panose="020B0604020202020204" pitchFamily="34" charset="0"/>
                <a:cs typeface="Arial" panose="020B0604020202020204" pitchFamily="34" charset="0"/>
              </a:rPr>
              <a:t> Due too</a:t>
            </a:r>
            <a:r>
              <a:rPr lang="hr-HR" sz="1200" baseline="0" dirty="0" smtClean="0">
                <a:latin typeface="Arial" panose="020B0604020202020204" pitchFamily="34" charset="0"/>
                <a:cs typeface="Arial" panose="020B0604020202020204" pitchFamily="34" charset="0"/>
              </a:rPr>
              <a:t> some facts it was stopped for almost one and a half year, and activated by this year. That was the period very important for us to prove ourselfs in front of the project authorities. </a:t>
            </a:r>
            <a:endParaRPr lang="hr-HR" sz="12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A32FE1C-7808-4FFD-972D-764731FD0FAE}" type="slidenum">
              <a:rPr lang="hr-HR">
                <a:solidFill>
                  <a:prstClr val="black"/>
                </a:solidFill>
              </a:rPr>
              <a:pPr/>
              <a:t>10</a:t>
            </a:fld>
            <a:endParaRPr lang="hr-HR">
              <a:solidFill>
                <a:prstClr val="black"/>
              </a:solidFill>
            </a:endParaRPr>
          </a:p>
        </p:txBody>
      </p:sp>
    </p:spTree>
    <p:extLst>
      <p:ext uri="{BB962C8B-B14F-4D97-AF65-F5344CB8AC3E}">
        <p14:creationId xmlns:p14="http://schemas.microsoft.com/office/powerpoint/2010/main" val="2768460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50000"/>
              </a:lnSpc>
            </a:pPr>
            <a:r>
              <a:rPr lang="hr-HR" sz="1200" b="0" dirty="0" smtClean="0">
                <a:latin typeface="Arial" panose="020B0604020202020204" pitchFamily="34" charset="0"/>
                <a:cs typeface="Arial" panose="020B0604020202020204" pitchFamily="34" charset="0"/>
              </a:rPr>
              <a:t>Despite</a:t>
            </a:r>
            <a:r>
              <a:rPr lang="hr-HR" sz="1200" b="0" baseline="0" dirty="0" smtClean="0">
                <a:latin typeface="Arial" panose="020B0604020202020204" pitchFamily="34" charset="0"/>
                <a:cs typeface="Arial" panose="020B0604020202020204" pitchFamily="34" charset="0"/>
              </a:rPr>
              <a:t> of changing entire project team and training new people to cover all the tasks needed, we still managed to succesfully bring the project to the end on mutual pleasure of both sides.</a:t>
            </a:r>
            <a:endParaRPr lang="hr-HR"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A32FE1C-7808-4FFD-972D-764731FD0FAE}" type="slidenum">
              <a:rPr lang="hr-HR">
                <a:solidFill>
                  <a:prstClr val="black"/>
                </a:solidFill>
              </a:rPr>
              <a:pPr/>
              <a:t>11</a:t>
            </a:fld>
            <a:endParaRPr lang="hr-HR">
              <a:solidFill>
                <a:prstClr val="black"/>
              </a:solidFill>
            </a:endParaRPr>
          </a:p>
        </p:txBody>
      </p:sp>
    </p:spTree>
    <p:extLst>
      <p:ext uri="{BB962C8B-B14F-4D97-AF65-F5344CB8AC3E}">
        <p14:creationId xmlns:p14="http://schemas.microsoft.com/office/powerpoint/2010/main" val="391844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r-HR" dirty="0" smtClean="0"/>
              <a:t>Any questions?</a:t>
            </a:r>
            <a:endParaRPr lang="hr-HR" dirty="0"/>
          </a:p>
        </p:txBody>
      </p:sp>
      <p:sp>
        <p:nvSpPr>
          <p:cNvPr id="4" name="Slide Number Placeholder 3"/>
          <p:cNvSpPr>
            <a:spLocks noGrp="1"/>
          </p:cNvSpPr>
          <p:nvPr>
            <p:ph type="sldNum" sz="quarter" idx="10"/>
          </p:nvPr>
        </p:nvSpPr>
        <p:spPr/>
        <p:txBody>
          <a:bodyPr/>
          <a:lstStyle/>
          <a:p>
            <a:fld id="{B72D4965-58E8-491A-A05A-2265B789C7E3}" type="slidenum">
              <a:rPr lang="hr-HR" smtClean="0"/>
              <a:t>12</a:t>
            </a:fld>
            <a:endParaRPr lang="hr-HR"/>
          </a:p>
        </p:txBody>
      </p:sp>
    </p:spTree>
    <p:extLst>
      <p:ext uri="{BB962C8B-B14F-4D97-AF65-F5344CB8AC3E}">
        <p14:creationId xmlns:p14="http://schemas.microsoft.com/office/powerpoint/2010/main" val="1453249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dirty="0" smtClean="0"/>
              <a:t>Hello</a:t>
            </a:r>
            <a:r>
              <a:rPr lang="hr-HR" baseline="0" dirty="0" smtClean="0"/>
              <a:t> everyone, my name is Marko Maruna from CRUP, from Croatia, and today I’ll interduce you to our application for managing and administrating vessels, transports and related data in harbor. It’’s called E-port and in general, we can say that this is a sort of electronic port management system.</a:t>
            </a:r>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solidFill>
                  <a:prstClr val="black"/>
                </a:solidFill>
              </a:rPr>
              <a:pPr/>
              <a:t>13</a:t>
            </a:fld>
            <a:endParaRPr lang="hr-HR">
              <a:solidFill>
                <a:prstClr val="black"/>
              </a:solidFill>
            </a:endParaRPr>
          </a:p>
        </p:txBody>
      </p:sp>
    </p:spTree>
    <p:extLst>
      <p:ext uri="{BB962C8B-B14F-4D97-AF65-F5344CB8AC3E}">
        <p14:creationId xmlns:p14="http://schemas.microsoft.com/office/powerpoint/2010/main" val="4293328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hr-HR" dirty="0" smtClean="0"/>
              <a:t>First</a:t>
            </a:r>
            <a:r>
              <a:rPr lang="hr-HR" baseline="0" dirty="0" smtClean="0"/>
              <a:t> of all, what is E-port? What can we use it for? It’s main functionality is to control and manage transports, vessels, cargo and passangers arriving at the port, as well as transported goods and produced costs. Application follows normal port activities and flows, so adjustment to electronic managing should not be a problem.</a:t>
            </a:r>
            <a:endParaRPr lang="hr-HR" dirty="0"/>
          </a:p>
        </p:txBody>
      </p:sp>
      <p:sp>
        <p:nvSpPr>
          <p:cNvPr id="4" name="Slide Number Placeholder 3"/>
          <p:cNvSpPr>
            <a:spLocks noGrp="1"/>
          </p:cNvSpPr>
          <p:nvPr>
            <p:ph type="sldNum" sz="quarter" idx="10"/>
          </p:nvPr>
        </p:nvSpPr>
        <p:spPr/>
        <p:txBody>
          <a:bodyPr/>
          <a:lstStyle/>
          <a:p>
            <a:fld id="{5A32FE1C-7808-4FFD-972D-764731FD0FAE}" type="slidenum">
              <a:rPr lang="hr-HR" smtClean="0">
                <a:solidFill>
                  <a:prstClr val="black"/>
                </a:solidFill>
              </a:rPr>
              <a:pPr/>
              <a:t>14</a:t>
            </a:fld>
            <a:endParaRPr lang="hr-HR">
              <a:solidFill>
                <a:prstClr val="black"/>
              </a:solidFill>
            </a:endParaRPr>
          </a:p>
        </p:txBody>
      </p:sp>
    </p:spTree>
    <p:extLst>
      <p:ext uri="{BB962C8B-B14F-4D97-AF65-F5344CB8AC3E}">
        <p14:creationId xmlns:p14="http://schemas.microsoft.com/office/powerpoint/2010/main" val="987113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mailto:prezime@crup.hr"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hyperlink" Target="mailto:prezime@crup.h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3000375"/>
            <a:ext cx="9144000" cy="2071688"/>
          </a:xfrm>
          <a:prstGeom prst="rect">
            <a:avLst/>
          </a:prstGeom>
          <a:solidFill>
            <a:srgbClr val="011D4F">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a:p>
        </p:txBody>
      </p:sp>
      <p:sp>
        <p:nvSpPr>
          <p:cNvPr id="4" name="Right Arrow 3"/>
          <p:cNvSpPr/>
          <p:nvPr userDrawn="1"/>
        </p:nvSpPr>
        <p:spPr>
          <a:xfrm>
            <a:off x="2714625" y="785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5" name="Right Arrow 4"/>
          <p:cNvSpPr/>
          <p:nvPr userDrawn="1"/>
        </p:nvSpPr>
        <p:spPr>
          <a:xfrm rot="16200000">
            <a:off x="5536407" y="4679156"/>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6" name="Right Arrow 5"/>
          <p:cNvSpPr/>
          <p:nvPr userDrawn="1"/>
        </p:nvSpPr>
        <p:spPr>
          <a:xfrm rot="5400000">
            <a:off x="7179469" y="2750344"/>
            <a:ext cx="1428750"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7" name="Right Arrow 6"/>
          <p:cNvSpPr/>
          <p:nvPr userDrawn="1"/>
        </p:nvSpPr>
        <p:spPr>
          <a:xfrm rot="16200000">
            <a:off x="5072063" y="1428750"/>
            <a:ext cx="16430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8" name="Right Arrow 7"/>
          <p:cNvSpPr/>
          <p:nvPr userDrawn="1"/>
        </p:nvSpPr>
        <p:spPr>
          <a:xfrm>
            <a:off x="4786313" y="3071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9" name="Right Arrow 8"/>
          <p:cNvSpPr/>
          <p:nvPr userDrawn="1"/>
        </p:nvSpPr>
        <p:spPr>
          <a:xfrm rot="5400000">
            <a:off x="2464594" y="2464594"/>
            <a:ext cx="1571625"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0" name="Right Arrow 9"/>
          <p:cNvSpPr/>
          <p:nvPr userDrawn="1"/>
        </p:nvSpPr>
        <p:spPr>
          <a:xfrm>
            <a:off x="3071813" y="5357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1" name="Right Arrow 10"/>
          <p:cNvSpPr/>
          <p:nvPr userDrawn="1"/>
        </p:nvSpPr>
        <p:spPr>
          <a:xfrm>
            <a:off x="0" y="4714875"/>
            <a:ext cx="1285875"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2" name="Right Arrow 11"/>
          <p:cNvSpPr/>
          <p:nvPr userDrawn="1"/>
        </p:nvSpPr>
        <p:spPr>
          <a:xfrm rot="16200000">
            <a:off x="1357313" y="5857875"/>
            <a:ext cx="10715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3" name="Right Arrow 12"/>
          <p:cNvSpPr/>
          <p:nvPr userDrawn="1"/>
        </p:nvSpPr>
        <p:spPr>
          <a:xfrm flipH="1">
            <a:off x="7715250" y="4786313"/>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4" name="Right Arrow 13"/>
          <p:cNvSpPr/>
          <p:nvPr userDrawn="1"/>
        </p:nvSpPr>
        <p:spPr>
          <a:xfrm>
            <a:off x="7072313" y="571500"/>
            <a:ext cx="16430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pic>
        <p:nvPicPr>
          <p:cNvPr id="15" name="Picture 4" descr="C:\Documents and Settings\Marina Tusek\Desktop\logo1.gif"/>
          <p:cNvPicPr>
            <a:picLocks noChangeAspect="1" noChangeArrowheads="1"/>
          </p:cNvPicPr>
          <p:nvPr userDrawn="1"/>
        </p:nvPicPr>
        <p:blipFill>
          <a:blip r:embed="rId3" cstate="print"/>
          <a:srcRect/>
          <a:stretch>
            <a:fillRect/>
          </a:stretch>
        </p:blipFill>
        <p:spPr bwMode="auto">
          <a:xfrm>
            <a:off x="142875" y="142875"/>
            <a:ext cx="1879600" cy="2714625"/>
          </a:xfrm>
          <a:prstGeom prst="rect">
            <a:avLst/>
          </a:prstGeom>
          <a:noFill/>
          <a:ln w="9525">
            <a:noFill/>
            <a:miter lim="800000"/>
            <a:headEnd/>
            <a:tailEnd/>
          </a:ln>
        </p:spPr>
      </p:pic>
      <p:sp>
        <p:nvSpPr>
          <p:cNvPr id="2" name="Title 1"/>
          <p:cNvSpPr>
            <a:spLocks noGrp="1"/>
          </p:cNvSpPr>
          <p:nvPr>
            <p:ph type="ctrTitle"/>
          </p:nvPr>
        </p:nvSpPr>
        <p:spPr>
          <a:xfrm>
            <a:off x="685800" y="3316297"/>
            <a:ext cx="7772400" cy="1470025"/>
          </a:xfrm>
        </p:spPr>
        <p:txBody>
          <a:bodyPr>
            <a:normAutofit/>
          </a:bodyPr>
          <a:lstStyle>
            <a:lvl1pPr>
              <a:defRPr sz="4800"/>
            </a:lvl1pPr>
          </a:lstStyle>
          <a:p>
            <a:r>
              <a:rPr lang="en-US" smtClean="0"/>
              <a:t>Click to edit Master title style</a:t>
            </a:r>
            <a:endParaRPr lang="hr-H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hr-H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r-H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F661BFA-40B3-4781-AFB6-AA29DE6C756F}" type="datetimeFigureOut">
              <a:rPr lang="sr-Latn-CS"/>
              <a:pPr>
                <a:defRPr/>
              </a:pPr>
              <a:t>13.11.2013</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4CCCEE81-9F1F-4E4F-BBEB-52205F0A9EB6}" type="slidenum">
              <a:rPr lang="hr-HR"/>
              <a:pPr>
                <a:defRPr/>
              </a:pPr>
              <a:t>‹#›</a:t>
            </a:fld>
            <a:endParaRPr lang="hr-H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58E3384A-D705-4D9F-8583-581EB290FD31}" type="datetimeFigureOut">
              <a:rPr lang="sr-Latn-CS"/>
              <a:pPr>
                <a:defRPr/>
              </a:pPr>
              <a:t>13.11.2013</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9897E643-49BF-4608-BD28-BFA9EF9B3454}" type="slidenum">
              <a:rPr lang="hr-HR"/>
              <a:pPr>
                <a:defRPr/>
              </a:pPr>
              <a:t>‹#›</a:t>
            </a:fld>
            <a:endParaRPr lang="hr-H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r-H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Date Placeholder 3"/>
          <p:cNvSpPr>
            <a:spLocks noGrp="1"/>
          </p:cNvSpPr>
          <p:nvPr>
            <p:ph type="dt" sz="half" idx="10"/>
          </p:nvPr>
        </p:nvSpPr>
        <p:spPr/>
        <p:txBody>
          <a:bodyPr/>
          <a:lstStyle>
            <a:lvl1pPr>
              <a:defRPr/>
            </a:lvl1pPr>
          </a:lstStyle>
          <a:p>
            <a:pPr>
              <a:defRPr/>
            </a:pPr>
            <a:fld id="{FE5ED9BB-66A5-4A6F-8D3F-BD8DC11EC142}" type="datetimeFigureOut">
              <a:rPr lang="sr-Latn-CS"/>
              <a:pPr>
                <a:defRPr/>
              </a:pPr>
              <a:t>13.11.2013</a:t>
            </a:fld>
            <a:endParaRPr lang="hr-HR"/>
          </a:p>
        </p:txBody>
      </p:sp>
      <p:sp>
        <p:nvSpPr>
          <p:cNvPr id="5" name="Footer Placeholder 4"/>
          <p:cNvSpPr>
            <a:spLocks noGrp="1"/>
          </p:cNvSpPr>
          <p:nvPr>
            <p:ph type="ftr" sz="quarter" idx="11"/>
          </p:nvPr>
        </p:nvSpPr>
        <p:spPr/>
        <p:txBody>
          <a:bodyPr/>
          <a:lstStyle>
            <a:lvl1pPr>
              <a:defRPr/>
            </a:lvl1pPr>
          </a:lstStyle>
          <a:p>
            <a:pPr>
              <a:defRPr/>
            </a:pPr>
            <a:endParaRPr lang="hr-HR"/>
          </a:p>
        </p:txBody>
      </p:sp>
      <p:sp>
        <p:nvSpPr>
          <p:cNvPr id="6" name="Slide Number Placeholder 5"/>
          <p:cNvSpPr>
            <a:spLocks noGrp="1"/>
          </p:cNvSpPr>
          <p:nvPr>
            <p:ph type="sldNum" sz="quarter" idx="12"/>
          </p:nvPr>
        </p:nvSpPr>
        <p:spPr/>
        <p:txBody>
          <a:bodyPr/>
          <a:lstStyle>
            <a:lvl1pPr>
              <a:defRPr/>
            </a:lvl1pPr>
          </a:lstStyle>
          <a:p>
            <a:pPr>
              <a:defRPr/>
            </a:pPr>
            <a:fld id="{B8295F46-A058-44D5-B60E-71FE0669D2A0}" type="slidenum">
              <a:rPr lang="hr-HR"/>
              <a:pPr>
                <a:defRPr/>
              </a:pPr>
              <a:t>‹#›</a:t>
            </a:fld>
            <a:endParaRPr lang="hr-H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357188" y="6286500"/>
            <a:ext cx="8572500" cy="1588"/>
          </a:xfrm>
          <a:prstGeom prst="line">
            <a:avLst/>
          </a:prstGeom>
          <a:ln>
            <a:solidFill>
              <a:srgbClr val="2B1328"/>
            </a:solidFill>
          </a:ln>
        </p:spPr>
        <p:style>
          <a:lnRef idx="1">
            <a:schemeClr val="accent1"/>
          </a:lnRef>
          <a:fillRef idx="0">
            <a:schemeClr val="accent1"/>
          </a:fillRef>
          <a:effectRef idx="0">
            <a:schemeClr val="accent1"/>
          </a:effectRef>
          <a:fontRef idx="minor">
            <a:schemeClr val="tx1"/>
          </a:fontRef>
        </p:style>
      </p:cxnSp>
      <p:pic>
        <p:nvPicPr>
          <p:cNvPr id="5" name="Picture 5" descr="C:\Documents and Settings\Marina Tusek\Desktop\logo1.gif"/>
          <p:cNvPicPr>
            <a:picLocks noChangeAspect="1" noChangeArrowheads="1"/>
          </p:cNvPicPr>
          <p:nvPr userDrawn="1"/>
        </p:nvPicPr>
        <p:blipFill>
          <a:blip r:embed="rId2" cstate="print"/>
          <a:srcRect b="32532"/>
          <a:stretch>
            <a:fillRect/>
          </a:stretch>
        </p:blipFill>
        <p:spPr bwMode="auto">
          <a:xfrm>
            <a:off x="357188" y="6381750"/>
            <a:ext cx="363537" cy="360363"/>
          </a:xfrm>
          <a:prstGeom prst="rect">
            <a:avLst/>
          </a:prstGeom>
          <a:noFill/>
          <a:ln w="9525">
            <a:noFill/>
            <a:miter lim="800000"/>
            <a:headEnd/>
            <a:tailEnd/>
          </a:ln>
        </p:spPr>
      </p:pic>
      <p:sp>
        <p:nvSpPr>
          <p:cNvPr id="6" name="Rectangle 5"/>
          <p:cNvSpPr/>
          <p:nvPr userDrawn="1"/>
        </p:nvSpPr>
        <p:spPr>
          <a:xfrm>
            <a:off x="0" y="285750"/>
            <a:ext cx="9144000" cy="1143000"/>
          </a:xfrm>
          <a:prstGeom prst="rect">
            <a:avLst/>
          </a:prstGeom>
          <a:solidFill>
            <a:srgbClr val="011D4F">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a:p>
        </p:txBody>
      </p:sp>
      <p:sp>
        <p:nvSpPr>
          <p:cNvPr id="7" name="TextBox 6"/>
          <p:cNvSpPr txBox="1"/>
          <p:nvPr userDrawn="1"/>
        </p:nvSpPr>
        <p:spPr>
          <a:xfrm>
            <a:off x="714375" y="6324600"/>
            <a:ext cx="2857500" cy="461963"/>
          </a:xfrm>
          <a:prstGeom prst="rect">
            <a:avLst/>
          </a:prstGeom>
          <a:noFill/>
        </p:spPr>
        <p:txBody>
          <a:bodyPr>
            <a:spAutoFit/>
          </a:bodyPr>
          <a:lstStyle/>
          <a:p>
            <a:pPr>
              <a:defRPr/>
            </a:pPr>
            <a:r>
              <a:rPr lang="hr-HR" sz="1200" dirty="0">
                <a:solidFill>
                  <a:srgbClr val="011D4F"/>
                </a:solidFill>
                <a:latin typeface="+mn-lt"/>
              </a:rPr>
              <a:t>Centar za razvoj unutarnje plovidbe d.o.o.</a:t>
            </a:r>
          </a:p>
          <a:p>
            <a:pPr>
              <a:defRPr/>
            </a:pPr>
            <a:r>
              <a:rPr lang="hr-HR" sz="1200" dirty="0">
                <a:solidFill>
                  <a:srgbClr val="011D4F"/>
                </a:solidFill>
                <a:latin typeface="+mn-lt"/>
              </a:rPr>
              <a:t>Inland Navigation Development Centre Ltd.</a:t>
            </a:r>
          </a:p>
        </p:txBody>
      </p:sp>
      <p:sp>
        <p:nvSpPr>
          <p:cNvPr id="3" name="Content Placeholder 2"/>
          <p:cNvSpPr>
            <a:spLocks noGrp="1"/>
          </p:cNvSpPr>
          <p:nvPr>
            <p:ph idx="1"/>
          </p:nvPr>
        </p:nvSpPr>
        <p:spPr/>
        <p:txBody>
          <a:bodyPr/>
          <a:lstStyle>
            <a:lvl2pPr>
              <a:buFont typeface="Wingdings" pitchFamily="2" charset="2"/>
              <a:buChar char="§"/>
              <a:defRPr/>
            </a:lvl2pPr>
            <a:lvl3pPr>
              <a:buFont typeface="Wingdings" pitchFamily="2" charset="2"/>
              <a:buChar char="§"/>
              <a:defRPr/>
            </a:lvl3pPr>
            <a:lvl4pPr>
              <a:buFont typeface="Wingdings" pitchFamily="2" charset="2"/>
              <a:buChar char="§"/>
              <a:defRPr/>
            </a:lvl4pPr>
            <a:lvl5pP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r-HR" dirty="0"/>
          </a:p>
        </p:txBody>
      </p:sp>
      <p:sp>
        <p:nvSpPr>
          <p:cNvPr id="11" name="Title 1"/>
          <p:cNvSpPr>
            <a:spLocks noGrp="1"/>
          </p:cNvSpPr>
          <p:nvPr>
            <p:ph type="title"/>
          </p:nvPr>
        </p:nvSpPr>
        <p:spPr>
          <a:xfrm>
            <a:off x="457200" y="274638"/>
            <a:ext cx="8229600" cy="1143000"/>
          </a:xfrm>
        </p:spPr>
        <p:txBody>
          <a:bodyPr/>
          <a:lstStyle>
            <a:lvl1pPr algn="l">
              <a:defRPr>
                <a:solidFill>
                  <a:schemeClr val="bg1"/>
                </a:solidFill>
              </a:defRPr>
            </a:lvl1pPr>
          </a:lstStyle>
          <a:p>
            <a:r>
              <a:rPr lang="en-US" smtClean="0"/>
              <a:t>Click to edit Master title style</a:t>
            </a:r>
            <a:endParaRPr lang="hr-HR" dirty="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ight Arrow 1"/>
          <p:cNvSpPr/>
          <p:nvPr userDrawn="1"/>
        </p:nvSpPr>
        <p:spPr>
          <a:xfrm>
            <a:off x="2714625" y="785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3" name="Right Arrow 2"/>
          <p:cNvSpPr/>
          <p:nvPr userDrawn="1"/>
        </p:nvSpPr>
        <p:spPr>
          <a:xfrm rot="16200000">
            <a:off x="5536407" y="4679156"/>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4" name="Right Arrow 3"/>
          <p:cNvSpPr/>
          <p:nvPr userDrawn="1"/>
        </p:nvSpPr>
        <p:spPr>
          <a:xfrm rot="5400000">
            <a:off x="7179469" y="2750344"/>
            <a:ext cx="1428750"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5" name="Right Arrow 4"/>
          <p:cNvSpPr/>
          <p:nvPr userDrawn="1"/>
        </p:nvSpPr>
        <p:spPr>
          <a:xfrm rot="16200000">
            <a:off x="5072063" y="1428750"/>
            <a:ext cx="16430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6" name="Right Arrow 5"/>
          <p:cNvSpPr/>
          <p:nvPr userDrawn="1"/>
        </p:nvSpPr>
        <p:spPr>
          <a:xfrm>
            <a:off x="4786313" y="3071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7" name="Right Arrow 6"/>
          <p:cNvSpPr/>
          <p:nvPr userDrawn="1"/>
        </p:nvSpPr>
        <p:spPr>
          <a:xfrm rot="5400000">
            <a:off x="2464594" y="2464594"/>
            <a:ext cx="1571625"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8" name="Right Arrow 7"/>
          <p:cNvSpPr/>
          <p:nvPr userDrawn="1"/>
        </p:nvSpPr>
        <p:spPr>
          <a:xfrm>
            <a:off x="3071813" y="5357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9" name="Right Arrow 8"/>
          <p:cNvSpPr/>
          <p:nvPr userDrawn="1"/>
        </p:nvSpPr>
        <p:spPr>
          <a:xfrm>
            <a:off x="0" y="4714875"/>
            <a:ext cx="1285875"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0" name="Right Arrow 9"/>
          <p:cNvSpPr/>
          <p:nvPr userDrawn="1"/>
        </p:nvSpPr>
        <p:spPr>
          <a:xfrm rot="16200000">
            <a:off x="1357313" y="5857875"/>
            <a:ext cx="10715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1" name="Right Arrow 10"/>
          <p:cNvSpPr/>
          <p:nvPr userDrawn="1"/>
        </p:nvSpPr>
        <p:spPr>
          <a:xfrm flipH="1">
            <a:off x="7715250" y="4786313"/>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2" name="Right Arrow 11"/>
          <p:cNvSpPr/>
          <p:nvPr userDrawn="1"/>
        </p:nvSpPr>
        <p:spPr>
          <a:xfrm>
            <a:off x="7072313" y="571500"/>
            <a:ext cx="16430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3" name="Rectangle 12"/>
          <p:cNvSpPr/>
          <p:nvPr userDrawn="1"/>
        </p:nvSpPr>
        <p:spPr>
          <a:xfrm>
            <a:off x="0" y="3000375"/>
            <a:ext cx="9144000" cy="2071688"/>
          </a:xfrm>
          <a:prstGeom prst="rect">
            <a:avLst/>
          </a:prstGeom>
          <a:solidFill>
            <a:srgbClr val="011D4F">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a:p>
        </p:txBody>
      </p:sp>
      <p:sp>
        <p:nvSpPr>
          <p:cNvPr id="14" name="TextBox 13"/>
          <p:cNvSpPr txBox="1"/>
          <p:nvPr userDrawn="1"/>
        </p:nvSpPr>
        <p:spPr>
          <a:xfrm>
            <a:off x="2428875" y="3571875"/>
            <a:ext cx="4572000" cy="830263"/>
          </a:xfrm>
          <a:prstGeom prst="rect">
            <a:avLst/>
          </a:prstGeom>
          <a:noFill/>
        </p:spPr>
        <p:txBody>
          <a:bodyPr>
            <a:spAutoFit/>
          </a:bodyPr>
          <a:lstStyle/>
          <a:p>
            <a:pPr fontAlgn="auto">
              <a:spcBef>
                <a:spcPts val="0"/>
              </a:spcBef>
              <a:spcAft>
                <a:spcPts val="0"/>
              </a:spcAft>
              <a:defRPr/>
            </a:pPr>
            <a:r>
              <a:rPr lang="hr-HR" sz="4800" dirty="0">
                <a:latin typeface="+mj-lt"/>
              </a:rPr>
              <a:t>Hvala na pažnji!</a:t>
            </a:r>
          </a:p>
        </p:txBody>
      </p:sp>
      <p:pic>
        <p:nvPicPr>
          <p:cNvPr id="15" name="Picture 4" descr="C:\Documents and Settings\Marina Tusek\Desktop\logo1.gif"/>
          <p:cNvPicPr>
            <a:picLocks noChangeAspect="1" noChangeArrowheads="1"/>
          </p:cNvPicPr>
          <p:nvPr userDrawn="1"/>
        </p:nvPicPr>
        <p:blipFill>
          <a:blip r:embed="rId3" cstate="print"/>
          <a:srcRect/>
          <a:stretch>
            <a:fillRect/>
          </a:stretch>
        </p:blipFill>
        <p:spPr bwMode="auto">
          <a:xfrm>
            <a:off x="142875" y="142875"/>
            <a:ext cx="1879600" cy="2714625"/>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Right Arrow 1"/>
          <p:cNvSpPr/>
          <p:nvPr userDrawn="1"/>
        </p:nvSpPr>
        <p:spPr>
          <a:xfrm>
            <a:off x="2714625" y="785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3" name="Right Arrow 2"/>
          <p:cNvSpPr/>
          <p:nvPr userDrawn="1"/>
        </p:nvSpPr>
        <p:spPr>
          <a:xfrm rot="16200000">
            <a:off x="5536407" y="4679156"/>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4" name="Right Arrow 3"/>
          <p:cNvSpPr/>
          <p:nvPr userDrawn="1"/>
        </p:nvSpPr>
        <p:spPr>
          <a:xfrm rot="5400000">
            <a:off x="250032" y="607219"/>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5" name="Right Arrow 4"/>
          <p:cNvSpPr/>
          <p:nvPr userDrawn="1"/>
        </p:nvSpPr>
        <p:spPr>
          <a:xfrm rot="16200000">
            <a:off x="5072063" y="1428750"/>
            <a:ext cx="16430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6" name="Right Arrow 5"/>
          <p:cNvSpPr/>
          <p:nvPr userDrawn="1"/>
        </p:nvSpPr>
        <p:spPr>
          <a:xfrm>
            <a:off x="3071813" y="5357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7" name="Right Arrow 6"/>
          <p:cNvSpPr/>
          <p:nvPr userDrawn="1"/>
        </p:nvSpPr>
        <p:spPr>
          <a:xfrm>
            <a:off x="0" y="4714875"/>
            <a:ext cx="1285875"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8" name="Right Arrow 7"/>
          <p:cNvSpPr/>
          <p:nvPr userDrawn="1"/>
        </p:nvSpPr>
        <p:spPr>
          <a:xfrm rot="16200000">
            <a:off x="1357313" y="5857875"/>
            <a:ext cx="10715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9" name="Right Arrow 8"/>
          <p:cNvSpPr/>
          <p:nvPr userDrawn="1"/>
        </p:nvSpPr>
        <p:spPr>
          <a:xfrm flipH="1">
            <a:off x="7715250" y="4786313"/>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0" name="Right Arrow 9"/>
          <p:cNvSpPr/>
          <p:nvPr userDrawn="1"/>
        </p:nvSpPr>
        <p:spPr>
          <a:xfrm>
            <a:off x="7072313" y="571500"/>
            <a:ext cx="16430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1" name="Right Arrow 10"/>
          <p:cNvSpPr/>
          <p:nvPr userDrawn="1"/>
        </p:nvSpPr>
        <p:spPr>
          <a:xfrm rot="5400000">
            <a:off x="7331869" y="2902744"/>
            <a:ext cx="1428750"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pic>
        <p:nvPicPr>
          <p:cNvPr id="12" name="Picture 2" descr="C:\Documents and Settings\Marina Tusek\Desktop\logo1.gif"/>
          <p:cNvPicPr>
            <a:picLocks noChangeAspect="1" noChangeArrowheads="1"/>
          </p:cNvPicPr>
          <p:nvPr userDrawn="1"/>
        </p:nvPicPr>
        <p:blipFill>
          <a:blip r:embed="rId2" cstate="print"/>
          <a:srcRect/>
          <a:stretch>
            <a:fillRect/>
          </a:stretch>
        </p:blipFill>
        <p:spPr bwMode="auto">
          <a:xfrm>
            <a:off x="938213" y="1500188"/>
            <a:ext cx="2633662" cy="3714750"/>
          </a:xfrm>
          <a:prstGeom prst="rect">
            <a:avLst/>
          </a:prstGeom>
          <a:noFill/>
          <a:ln w="9525">
            <a:noFill/>
            <a:miter lim="800000"/>
            <a:headEnd/>
            <a:tailEnd/>
          </a:ln>
        </p:spPr>
      </p:pic>
      <p:sp>
        <p:nvSpPr>
          <p:cNvPr id="13" name="Content Placeholder 2"/>
          <p:cNvSpPr txBox="1">
            <a:spLocks/>
          </p:cNvSpPr>
          <p:nvPr userDrawn="1"/>
        </p:nvSpPr>
        <p:spPr>
          <a:xfrm>
            <a:off x="4714875" y="1857375"/>
            <a:ext cx="3071813" cy="3357563"/>
          </a:xfrm>
          <a:prstGeom prst="rect">
            <a:avLst/>
          </a:prstGeom>
        </p:spPr>
        <p:txBody>
          <a:bodyPr>
            <a:normAutofit fontScale="92500" lnSpcReduction="10000"/>
          </a:bodyPr>
          <a:lstStyle/>
          <a:p>
            <a:pPr fontAlgn="auto">
              <a:spcBef>
                <a:spcPct val="50000"/>
              </a:spcBef>
              <a:spcAft>
                <a:spcPts val="0"/>
              </a:spcAft>
              <a:buFont typeface="Arial" pitchFamily="34" charset="0"/>
              <a:buNone/>
              <a:defRPr/>
            </a:pPr>
            <a:r>
              <a:rPr lang="hr-HR" sz="4400" b="1" dirty="0">
                <a:solidFill>
                  <a:srgbClr val="011D4F"/>
                </a:solidFill>
                <a:latin typeface="+mn-lt"/>
              </a:rPr>
              <a:t>CRUP d.o.o.</a:t>
            </a:r>
          </a:p>
          <a:p>
            <a:pPr fontAlgn="auto">
              <a:lnSpc>
                <a:spcPct val="70000"/>
              </a:lnSpc>
              <a:spcBef>
                <a:spcPct val="50000"/>
              </a:spcBef>
              <a:spcAft>
                <a:spcPts val="0"/>
              </a:spcAft>
              <a:buFont typeface="Arial" pitchFamily="34" charset="0"/>
              <a:buNone/>
              <a:defRPr/>
            </a:pPr>
            <a:r>
              <a:rPr lang="hr-HR" sz="2400" b="1" dirty="0">
                <a:solidFill>
                  <a:srgbClr val="011D4F"/>
                </a:solidFill>
                <a:latin typeface="+mn-lt"/>
              </a:rPr>
              <a:t>Trnjanska cesta 37</a:t>
            </a:r>
          </a:p>
          <a:p>
            <a:pPr fontAlgn="auto">
              <a:lnSpc>
                <a:spcPct val="70000"/>
              </a:lnSpc>
              <a:spcBef>
                <a:spcPct val="50000"/>
              </a:spcBef>
              <a:spcAft>
                <a:spcPts val="0"/>
              </a:spcAft>
              <a:buFont typeface="Arial" pitchFamily="34" charset="0"/>
              <a:buNone/>
              <a:defRPr/>
            </a:pPr>
            <a:r>
              <a:rPr lang="hr-HR" sz="2400" b="1" dirty="0">
                <a:solidFill>
                  <a:srgbClr val="011D4F"/>
                </a:solidFill>
                <a:latin typeface="+mn-lt"/>
              </a:rPr>
              <a:t>HR-10000 Zagreb</a:t>
            </a:r>
          </a:p>
          <a:p>
            <a:pPr fontAlgn="auto">
              <a:lnSpc>
                <a:spcPct val="70000"/>
              </a:lnSpc>
              <a:spcBef>
                <a:spcPct val="50000"/>
              </a:spcBef>
              <a:spcAft>
                <a:spcPts val="0"/>
              </a:spcAft>
              <a:buFont typeface="Arial" pitchFamily="34" charset="0"/>
              <a:buNone/>
              <a:defRPr/>
            </a:pPr>
            <a:r>
              <a:rPr lang="hr-HR" sz="2400" b="1" dirty="0">
                <a:solidFill>
                  <a:srgbClr val="011D4F"/>
                </a:solidFill>
                <a:latin typeface="+mn-lt"/>
              </a:rPr>
              <a:t>Tel  +385 1 6314445</a:t>
            </a:r>
          </a:p>
          <a:p>
            <a:pPr fontAlgn="auto">
              <a:lnSpc>
                <a:spcPct val="70000"/>
              </a:lnSpc>
              <a:spcBef>
                <a:spcPct val="50000"/>
              </a:spcBef>
              <a:spcAft>
                <a:spcPts val="0"/>
              </a:spcAft>
              <a:buFont typeface="Arial" pitchFamily="34" charset="0"/>
              <a:buNone/>
              <a:defRPr/>
            </a:pPr>
            <a:r>
              <a:rPr lang="hr-HR" sz="2400" b="1" dirty="0">
                <a:solidFill>
                  <a:srgbClr val="011D4F"/>
                </a:solidFill>
                <a:latin typeface="+mn-lt"/>
              </a:rPr>
              <a:t>Fax +385 1 6314444</a:t>
            </a:r>
          </a:p>
          <a:p>
            <a:pPr fontAlgn="auto">
              <a:lnSpc>
                <a:spcPct val="70000"/>
              </a:lnSpc>
              <a:spcBef>
                <a:spcPct val="50000"/>
              </a:spcBef>
              <a:spcAft>
                <a:spcPts val="0"/>
              </a:spcAft>
              <a:buFont typeface="Arial" pitchFamily="34" charset="0"/>
              <a:buNone/>
              <a:defRPr/>
            </a:pPr>
            <a:endParaRPr lang="hr-HR" sz="2400" b="1" dirty="0">
              <a:solidFill>
                <a:srgbClr val="011D4F"/>
              </a:solidFill>
              <a:latin typeface="+mn-lt"/>
            </a:endParaRPr>
          </a:p>
          <a:p>
            <a:pPr fontAlgn="auto">
              <a:lnSpc>
                <a:spcPct val="50000"/>
              </a:lnSpc>
              <a:spcBef>
                <a:spcPct val="50000"/>
              </a:spcBef>
              <a:spcAft>
                <a:spcPts val="0"/>
              </a:spcAft>
              <a:buFont typeface="Arial" pitchFamily="34" charset="0"/>
              <a:buNone/>
              <a:defRPr/>
            </a:pPr>
            <a:r>
              <a:rPr lang="hr-HR" sz="2400" b="1" dirty="0">
                <a:solidFill>
                  <a:srgbClr val="011D4F"/>
                </a:solidFill>
                <a:latin typeface="+mn-lt"/>
              </a:rPr>
              <a:t>www.crup.hr</a:t>
            </a:r>
          </a:p>
          <a:p>
            <a:pPr fontAlgn="auto">
              <a:lnSpc>
                <a:spcPct val="50000"/>
              </a:lnSpc>
              <a:spcBef>
                <a:spcPct val="50000"/>
              </a:spcBef>
              <a:spcAft>
                <a:spcPts val="0"/>
              </a:spcAft>
              <a:buFont typeface="Arial" pitchFamily="34" charset="0"/>
              <a:buNone/>
              <a:defRPr/>
            </a:pPr>
            <a:r>
              <a:rPr lang="hr-HR" sz="2400" b="1" dirty="0">
                <a:solidFill>
                  <a:schemeClr val="bg1"/>
                </a:solidFill>
                <a:latin typeface="+mn-lt"/>
                <a:hlinkClick r:id="rId3"/>
              </a:rPr>
              <a:t>obad@</a:t>
            </a:r>
            <a:r>
              <a:rPr lang="hr-HR" sz="2400" b="1" dirty="0" err="1">
                <a:solidFill>
                  <a:schemeClr val="bg1"/>
                </a:solidFill>
                <a:latin typeface="+mn-lt"/>
                <a:hlinkClick r:id="rId3"/>
              </a:rPr>
              <a:t>crup.hr</a:t>
            </a:r>
            <a:endParaRPr lang="hr-HR" sz="2400" b="1" dirty="0">
              <a:solidFill>
                <a:schemeClr val="bg1"/>
              </a:solidFill>
              <a:latin typeface="+mn-lt"/>
            </a:endParaRPr>
          </a:p>
          <a:p>
            <a:pPr marL="342900" indent="-342900" fontAlgn="auto">
              <a:spcBef>
                <a:spcPct val="20000"/>
              </a:spcBef>
              <a:spcAft>
                <a:spcPts val="0"/>
              </a:spcAft>
              <a:buFont typeface="Arial" pitchFamily="34" charset="0"/>
              <a:buChar char="•"/>
              <a:defRPr/>
            </a:pPr>
            <a:endParaRPr lang="hr-HR" sz="3200" dirty="0">
              <a:latin typeface="+mn-l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r-H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Date Placeholder 3"/>
          <p:cNvSpPr>
            <a:spLocks noGrp="1"/>
          </p:cNvSpPr>
          <p:nvPr>
            <p:ph type="dt" sz="half" idx="10"/>
          </p:nvPr>
        </p:nvSpPr>
        <p:spPr/>
        <p:txBody>
          <a:bodyPr/>
          <a:lstStyle>
            <a:lvl1pPr>
              <a:defRPr/>
            </a:lvl1pPr>
          </a:lstStyle>
          <a:p>
            <a:pPr>
              <a:defRPr/>
            </a:pPr>
            <a:fld id="{F4DE6F84-7F2E-47DC-88E4-B9C14508E4EB}" type="datetimeFigureOut">
              <a:rPr lang="sr-Latn-CS"/>
              <a:pPr>
                <a:defRPr/>
              </a:pPr>
              <a:t>13.11.2013</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4BC099F6-B876-4DF1-8169-D58EB71E9115}" type="slidenum">
              <a:rPr lang="hr-HR"/>
              <a:pPr>
                <a:defRPr/>
              </a:pPr>
              <a:t>‹#›</a:t>
            </a:fld>
            <a:endParaRPr lang="hr-H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r-H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7" name="Date Placeholder 3"/>
          <p:cNvSpPr>
            <a:spLocks noGrp="1"/>
          </p:cNvSpPr>
          <p:nvPr>
            <p:ph type="dt" sz="half" idx="10"/>
          </p:nvPr>
        </p:nvSpPr>
        <p:spPr/>
        <p:txBody>
          <a:bodyPr/>
          <a:lstStyle>
            <a:lvl1pPr>
              <a:defRPr/>
            </a:lvl1pPr>
          </a:lstStyle>
          <a:p>
            <a:pPr>
              <a:defRPr/>
            </a:pPr>
            <a:fld id="{0FF6057E-E176-401F-A036-27EBF3A21545}" type="datetimeFigureOut">
              <a:rPr lang="sr-Latn-CS"/>
              <a:pPr>
                <a:defRPr/>
              </a:pPr>
              <a:t>13.11.2013</a:t>
            </a:fld>
            <a:endParaRPr lang="hr-HR"/>
          </a:p>
        </p:txBody>
      </p:sp>
      <p:sp>
        <p:nvSpPr>
          <p:cNvPr id="8" name="Footer Placeholder 4"/>
          <p:cNvSpPr>
            <a:spLocks noGrp="1"/>
          </p:cNvSpPr>
          <p:nvPr>
            <p:ph type="ftr" sz="quarter" idx="11"/>
          </p:nvPr>
        </p:nvSpPr>
        <p:spPr/>
        <p:txBody>
          <a:bodyPr/>
          <a:lstStyle>
            <a:lvl1pPr>
              <a:defRPr/>
            </a:lvl1pPr>
          </a:lstStyle>
          <a:p>
            <a:pPr>
              <a:defRPr/>
            </a:pPr>
            <a:endParaRPr lang="hr-HR"/>
          </a:p>
        </p:txBody>
      </p:sp>
      <p:sp>
        <p:nvSpPr>
          <p:cNvPr id="9" name="Slide Number Placeholder 5"/>
          <p:cNvSpPr>
            <a:spLocks noGrp="1"/>
          </p:cNvSpPr>
          <p:nvPr>
            <p:ph type="sldNum" sz="quarter" idx="12"/>
          </p:nvPr>
        </p:nvSpPr>
        <p:spPr/>
        <p:txBody>
          <a:bodyPr/>
          <a:lstStyle>
            <a:lvl1pPr>
              <a:defRPr/>
            </a:lvl1pPr>
          </a:lstStyle>
          <a:p>
            <a:pPr>
              <a:defRPr/>
            </a:pPr>
            <a:fld id="{D7158543-2512-4E13-8E94-3630A055456F}" type="slidenum">
              <a:rPr lang="hr-HR"/>
              <a:pPr>
                <a:defRPr/>
              </a:pPr>
              <a:t>‹#›</a:t>
            </a:fld>
            <a:endParaRPr lang="hr-H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2" name="Picture 2" descr="C:\Documents and Settings\Marina Tusek\Desktop\logo1.gif"/>
          <p:cNvPicPr>
            <a:picLocks noChangeAspect="1" noChangeArrowheads="1"/>
          </p:cNvPicPr>
          <p:nvPr userDrawn="1"/>
        </p:nvPicPr>
        <p:blipFill>
          <a:blip r:embed="rId3" cstate="print"/>
          <a:srcRect/>
          <a:stretch>
            <a:fillRect/>
          </a:stretch>
        </p:blipFill>
        <p:spPr bwMode="auto">
          <a:xfrm>
            <a:off x="938213" y="1500188"/>
            <a:ext cx="2633662" cy="3714750"/>
          </a:xfrm>
          <a:prstGeom prst="rect">
            <a:avLst/>
          </a:prstGeom>
          <a:noFill/>
          <a:ln w="9525">
            <a:noFill/>
            <a:miter lim="800000"/>
            <a:headEnd/>
            <a:tailEnd/>
          </a:ln>
        </p:spPr>
      </p:pic>
      <p:sp>
        <p:nvSpPr>
          <p:cNvPr id="3" name="Content Placeholder 2"/>
          <p:cNvSpPr txBox="1">
            <a:spLocks/>
          </p:cNvSpPr>
          <p:nvPr userDrawn="1"/>
        </p:nvSpPr>
        <p:spPr>
          <a:xfrm>
            <a:off x="4714875" y="1857375"/>
            <a:ext cx="3071813" cy="3357563"/>
          </a:xfrm>
          <a:prstGeom prst="rect">
            <a:avLst/>
          </a:prstGeom>
        </p:spPr>
        <p:txBody>
          <a:bodyPr>
            <a:normAutofit fontScale="92500" lnSpcReduction="10000"/>
          </a:bodyPr>
          <a:lstStyle/>
          <a:p>
            <a:pPr fontAlgn="auto">
              <a:spcBef>
                <a:spcPct val="50000"/>
              </a:spcBef>
              <a:spcAft>
                <a:spcPts val="0"/>
              </a:spcAft>
              <a:buFont typeface="Arial" pitchFamily="34" charset="0"/>
              <a:buNone/>
              <a:defRPr/>
            </a:pPr>
            <a:r>
              <a:rPr lang="hr-HR" sz="4400" b="1" dirty="0">
                <a:solidFill>
                  <a:srgbClr val="011D4F"/>
                </a:solidFill>
                <a:latin typeface="+mn-lt"/>
              </a:rPr>
              <a:t>CRUP d.o.o.</a:t>
            </a:r>
          </a:p>
          <a:p>
            <a:pPr fontAlgn="auto">
              <a:lnSpc>
                <a:spcPct val="70000"/>
              </a:lnSpc>
              <a:spcBef>
                <a:spcPct val="50000"/>
              </a:spcBef>
              <a:spcAft>
                <a:spcPts val="0"/>
              </a:spcAft>
              <a:buFont typeface="Arial" pitchFamily="34" charset="0"/>
              <a:buNone/>
              <a:defRPr/>
            </a:pPr>
            <a:r>
              <a:rPr lang="hr-HR" sz="2400" b="1" dirty="0">
                <a:solidFill>
                  <a:srgbClr val="011D4F"/>
                </a:solidFill>
                <a:latin typeface="+mn-lt"/>
              </a:rPr>
              <a:t>Trnjanska cesta 37</a:t>
            </a:r>
          </a:p>
          <a:p>
            <a:pPr fontAlgn="auto">
              <a:lnSpc>
                <a:spcPct val="70000"/>
              </a:lnSpc>
              <a:spcBef>
                <a:spcPct val="50000"/>
              </a:spcBef>
              <a:spcAft>
                <a:spcPts val="0"/>
              </a:spcAft>
              <a:buFont typeface="Arial" pitchFamily="34" charset="0"/>
              <a:buNone/>
              <a:defRPr/>
            </a:pPr>
            <a:r>
              <a:rPr lang="hr-HR" sz="2400" b="1" dirty="0">
                <a:solidFill>
                  <a:srgbClr val="011D4F"/>
                </a:solidFill>
                <a:latin typeface="+mn-lt"/>
              </a:rPr>
              <a:t>HR-10000 Zagreb</a:t>
            </a:r>
          </a:p>
          <a:p>
            <a:pPr fontAlgn="auto">
              <a:lnSpc>
                <a:spcPct val="70000"/>
              </a:lnSpc>
              <a:spcBef>
                <a:spcPct val="50000"/>
              </a:spcBef>
              <a:spcAft>
                <a:spcPts val="0"/>
              </a:spcAft>
              <a:buFont typeface="Arial" pitchFamily="34" charset="0"/>
              <a:buNone/>
              <a:defRPr/>
            </a:pPr>
            <a:r>
              <a:rPr lang="hr-HR" sz="2400" b="1" dirty="0">
                <a:solidFill>
                  <a:srgbClr val="011D4F"/>
                </a:solidFill>
                <a:latin typeface="+mn-lt"/>
              </a:rPr>
              <a:t>Tel  +385 1 631 44 45</a:t>
            </a:r>
          </a:p>
          <a:p>
            <a:pPr fontAlgn="auto">
              <a:lnSpc>
                <a:spcPct val="70000"/>
              </a:lnSpc>
              <a:spcBef>
                <a:spcPct val="50000"/>
              </a:spcBef>
              <a:spcAft>
                <a:spcPts val="0"/>
              </a:spcAft>
              <a:buFont typeface="Arial" pitchFamily="34" charset="0"/>
              <a:buNone/>
              <a:defRPr/>
            </a:pPr>
            <a:r>
              <a:rPr lang="hr-HR" sz="2400" b="1" dirty="0">
                <a:solidFill>
                  <a:srgbClr val="011D4F"/>
                </a:solidFill>
                <a:latin typeface="+mn-lt"/>
              </a:rPr>
              <a:t>Fax +385 1 631 44 </a:t>
            </a:r>
            <a:r>
              <a:rPr lang="hr-HR" sz="2400" b="1" dirty="0" err="1">
                <a:solidFill>
                  <a:srgbClr val="011D4F"/>
                </a:solidFill>
                <a:latin typeface="+mn-lt"/>
              </a:rPr>
              <a:t>44</a:t>
            </a:r>
            <a:endParaRPr lang="hr-HR" sz="2400" b="1" dirty="0">
              <a:solidFill>
                <a:srgbClr val="011D4F"/>
              </a:solidFill>
              <a:latin typeface="+mn-lt"/>
            </a:endParaRPr>
          </a:p>
          <a:p>
            <a:pPr fontAlgn="auto">
              <a:lnSpc>
                <a:spcPct val="70000"/>
              </a:lnSpc>
              <a:spcBef>
                <a:spcPct val="50000"/>
              </a:spcBef>
              <a:spcAft>
                <a:spcPts val="0"/>
              </a:spcAft>
              <a:buFont typeface="Arial" pitchFamily="34" charset="0"/>
              <a:buNone/>
              <a:defRPr/>
            </a:pPr>
            <a:endParaRPr lang="hr-HR" sz="2400" b="1" dirty="0">
              <a:solidFill>
                <a:srgbClr val="011D4F"/>
              </a:solidFill>
              <a:latin typeface="+mn-lt"/>
            </a:endParaRPr>
          </a:p>
          <a:p>
            <a:pPr fontAlgn="auto">
              <a:lnSpc>
                <a:spcPct val="50000"/>
              </a:lnSpc>
              <a:spcBef>
                <a:spcPct val="50000"/>
              </a:spcBef>
              <a:spcAft>
                <a:spcPts val="0"/>
              </a:spcAft>
              <a:buFont typeface="Arial" pitchFamily="34" charset="0"/>
              <a:buNone/>
              <a:defRPr/>
            </a:pPr>
            <a:r>
              <a:rPr lang="hr-HR" sz="2400" b="1" dirty="0">
                <a:solidFill>
                  <a:srgbClr val="011D4F"/>
                </a:solidFill>
                <a:latin typeface="+mn-lt"/>
              </a:rPr>
              <a:t>www.crup.hr</a:t>
            </a:r>
          </a:p>
          <a:p>
            <a:pPr fontAlgn="auto">
              <a:lnSpc>
                <a:spcPct val="50000"/>
              </a:lnSpc>
              <a:spcBef>
                <a:spcPct val="50000"/>
              </a:spcBef>
              <a:spcAft>
                <a:spcPts val="0"/>
              </a:spcAft>
              <a:buFont typeface="Arial" pitchFamily="34" charset="0"/>
              <a:buNone/>
              <a:defRPr/>
            </a:pPr>
            <a:r>
              <a:rPr lang="hr-HR" sz="2400" b="1" dirty="0" err="1" smtClean="0">
                <a:solidFill>
                  <a:schemeClr val="bg1"/>
                </a:solidFill>
                <a:latin typeface="+mn-lt"/>
                <a:hlinkClick r:id="rId4"/>
              </a:rPr>
              <a:t>dobrinic</a:t>
            </a:r>
            <a:r>
              <a:rPr lang="hr-HR" sz="2400" b="1" dirty="0" smtClean="0">
                <a:solidFill>
                  <a:schemeClr val="bg1"/>
                </a:solidFill>
                <a:latin typeface="+mn-lt"/>
                <a:hlinkClick r:id="rId4"/>
              </a:rPr>
              <a:t>@</a:t>
            </a:r>
            <a:r>
              <a:rPr lang="hr-HR" sz="2400" b="1" dirty="0" err="1" smtClean="0">
                <a:solidFill>
                  <a:schemeClr val="bg1"/>
                </a:solidFill>
                <a:latin typeface="+mn-lt"/>
                <a:hlinkClick r:id="rId4"/>
              </a:rPr>
              <a:t>crup.hr</a:t>
            </a:r>
            <a:endParaRPr lang="hr-HR" sz="2400" b="1" dirty="0">
              <a:solidFill>
                <a:schemeClr val="bg1"/>
              </a:solidFill>
              <a:latin typeface="+mn-lt"/>
            </a:endParaRPr>
          </a:p>
          <a:p>
            <a:pPr marL="342900" indent="-342900" fontAlgn="auto">
              <a:spcBef>
                <a:spcPct val="20000"/>
              </a:spcBef>
              <a:spcAft>
                <a:spcPts val="0"/>
              </a:spcAft>
              <a:buFont typeface="Arial" pitchFamily="34" charset="0"/>
              <a:buChar char="•"/>
              <a:defRPr/>
            </a:pPr>
            <a:endParaRPr lang="hr-HR" sz="3200" dirty="0">
              <a:latin typeface="+mn-lt"/>
            </a:endParaRPr>
          </a:p>
        </p:txBody>
      </p:sp>
      <p:sp>
        <p:nvSpPr>
          <p:cNvPr id="4" name="Right Arrow 3"/>
          <p:cNvSpPr/>
          <p:nvPr userDrawn="1"/>
        </p:nvSpPr>
        <p:spPr>
          <a:xfrm>
            <a:off x="2714625" y="785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5" name="Right Arrow 4"/>
          <p:cNvSpPr/>
          <p:nvPr userDrawn="1"/>
        </p:nvSpPr>
        <p:spPr>
          <a:xfrm rot="16200000">
            <a:off x="5536407" y="4679156"/>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6" name="Right Arrow 5"/>
          <p:cNvSpPr/>
          <p:nvPr userDrawn="1"/>
        </p:nvSpPr>
        <p:spPr>
          <a:xfrm rot="5400000">
            <a:off x="250032" y="607219"/>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7" name="Right Arrow 6"/>
          <p:cNvSpPr/>
          <p:nvPr userDrawn="1"/>
        </p:nvSpPr>
        <p:spPr>
          <a:xfrm rot="16200000">
            <a:off x="5072063" y="1428750"/>
            <a:ext cx="16430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8" name="Right Arrow 7"/>
          <p:cNvSpPr/>
          <p:nvPr userDrawn="1"/>
        </p:nvSpPr>
        <p:spPr>
          <a:xfrm>
            <a:off x="3071813" y="5357813"/>
            <a:ext cx="171450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9" name="Right Arrow 8"/>
          <p:cNvSpPr/>
          <p:nvPr userDrawn="1"/>
        </p:nvSpPr>
        <p:spPr>
          <a:xfrm>
            <a:off x="0" y="4714875"/>
            <a:ext cx="1285875"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0" name="Right Arrow 9"/>
          <p:cNvSpPr/>
          <p:nvPr userDrawn="1"/>
        </p:nvSpPr>
        <p:spPr>
          <a:xfrm rot="16200000">
            <a:off x="1357313" y="5857875"/>
            <a:ext cx="10715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1" name="Right Arrow 10"/>
          <p:cNvSpPr/>
          <p:nvPr userDrawn="1"/>
        </p:nvSpPr>
        <p:spPr>
          <a:xfrm flipH="1">
            <a:off x="7715250" y="4786313"/>
            <a:ext cx="1428750" cy="928687"/>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2" name="Right Arrow 11"/>
          <p:cNvSpPr/>
          <p:nvPr userDrawn="1"/>
        </p:nvSpPr>
        <p:spPr>
          <a:xfrm>
            <a:off x="7072313" y="571500"/>
            <a:ext cx="1643062"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
        <p:nvSpPr>
          <p:cNvPr id="13" name="Right Arrow 12"/>
          <p:cNvSpPr/>
          <p:nvPr userDrawn="1"/>
        </p:nvSpPr>
        <p:spPr>
          <a:xfrm rot="5400000">
            <a:off x="7331869" y="2902744"/>
            <a:ext cx="1428750" cy="928688"/>
          </a:xfrm>
          <a:prstGeom prst="rightArrow">
            <a:avLst/>
          </a:prstGeom>
          <a:noFill/>
          <a:ln w="190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hr-H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E6DA607-C076-4724-BB42-1727500F1140}" type="datetimeFigureOut">
              <a:rPr lang="sr-Latn-CS"/>
              <a:pPr>
                <a:defRPr/>
              </a:pPr>
              <a:t>13.11.2013</a:t>
            </a:fld>
            <a:endParaRPr lang="hr-HR"/>
          </a:p>
        </p:txBody>
      </p:sp>
      <p:sp>
        <p:nvSpPr>
          <p:cNvPr id="3" name="Footer Placeholder 4"/>
          <p:cNvSpPr>
            <a:spLocks noGrp="1"/>
          </p:cNvSpPr>
          <p:nvPr>
            <p:ph type="ftr" sz="quarter" idx="11"/>
          </p:nvPr>
        </p:nvSpPr>
        <p:spPr/>
        <p:txBody>
          <a:bodyPr/>
          <a:lstStyle>
            <a:lvl1pPr>
              <a:defRPr/>
            </a:lvl1pPr>
          </a:lstStyle>
          <a:p>
            <a:pPr>
              <a:defRPr/>
            </a:pPr>
            <a:endParaRPr lang="hr-HR"/>
          </a:p>
        </p:txBody>
      </p:sp>
      <p:sp>
        <p:nvSpPr>
          <p:cNvPr id="4" name="Slide Number Placeholder 5"/>
          <p:cNvSpPr>
            <a:spLocks noGrp="1"/>
          </p:cNvSpPr>
          <p:nvPr>
            <p:ph type="sldNum" sz="quarter" idx="12"/>
          </p:nvPr>
        </p:nvSpPr>
        <p:spPr/>
        <p:txBody>
          <a:bodyPr/>
          <a:lstStyle>
            <a:lvl1pPr>
              <a:defRPr/>
            </a:lvl1pPr>
          </a:lstStyle>
          <a:p>
            <a:pPr>
              <a:defRPr/>
            </a:pPr>
            <a:fld id="{03B4EC6F-06A5-4C93-89F0-5FFCDE19832F}" type="slidenum">
              <a:rPr lang="hr-HR"/>
              <a:pPr>
                <a:defRPr/>
              </a:pPr>
              <a:t>‹#›</a:t>
            </a:fld>
            <a:endParaRPr lang="hr-H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hr-H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665B15B-3980-4ED6-B17E-6AFCA0F7D42A}" type="datetimeFigureOut">
              <a:rPr lang="sr-Latn-CS"/>
              <a:pPr>
                <a:defRPr/>
              </a:pPr>
              <a:t>13.11.2013</a:t>
            </a:fld>
            <a:endParaRPr lang="hr-HR"/>
          </a:p>
        </p:txBody>
      </p:sp>
      <p:sp>
        <p:nvSpPr>
          <p:cNvPr id="6" name="Footer Placeholder 4"/>
          <p:cNvSpPr>
            <a:spLocks noGrp="1"/>
          </p:cNvSpPr>
          <p:nvPr>
            <p:ph type="ftr" sz="quarter" idx="11"/>
          </p:nvPr>
        </p:nvSpPr>
        <p:spPr/>
        <p:txBody>
          <a:bodyPr/>
          <a:lstStyle>
            <a:lvl1pPr>
              <a:defRPr/>
            </a:lvl1pPr>
          </a:lstStyle>
          <a:p>
            <a:pPr>
              <a:defRPr/>
            </a:pPr>
            <a:endParaRPr lang="hr-HR"/>
          </a:p>
        </p:txBody>
      </p:sp>
      <p:sp>
        <p:nvSpPr>
          <p:cNvPr id="7" name="Slide Number Placeholder 5"/>
          <p:cNvSpPr>
            <a:spLocks noGrp="1"/>
          </p:cNvSpPr>
          <p:nvPr>
            <p:ph type="sldNum" sz="quarter" idx="12"/>
          </p:nvPr>
        </p:nvSpPr>
        <p:spPr/>
        <p:txBody>
          <a:bodyPr/>
          <a:lstStyle>
            <a:lvl1pPr>
              <a:defRPr/>
            </a:lvl1pPr>
          </a:lstStyle>
          <a:p>
            <a:pPr>
              <a:defRPr/>
            </a:pPr>
            <a:fld id="{4A7B07B9-3E7D-40FF-A6FC-D5DF3163D574}" type="slidenum">
              <a:rPr lang="hr-HR"/>
              <a:pPr>
                <a:defRPr/>
              </a:pPr>
              <a:t>‹#›</a:t>
            </a:fld>
            <a:endParaRPr lang="hr-H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hr-HR"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r-HR"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E646FA0B-9145-46E7-BF9C-44C964427599}" type="datetimeFigureOut">
              <a:rPr lang="sr-Latn-CS"/>
              <a:pPr>
                <a:defRPr/>
              </a:pPr>
              <a:t>13.11.2013</a:t>
            </a:fld>
            <a:endParaRPr lang="hr-H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hr-H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741A21F8-7CC0-4881-BA88-7E3984CFDFF2}" type="slidenum">
              <a:rPr lang="hr-HR"/>
              <a:pPr>
                <a:defRPr/>
              </a:pPr>
              <a:t>‹#›</a:t>
            </a:fld>
            <a:endParaRPr lang="hr-HR"/>
          </a:p>
        </p:txBody>
      </p:sp>
    </p:spTree>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36" r:id="rId5"/>
    <p:sldLayoutId id="2147483837" r:id="rId6"/>
    <p:sldLayoutId id="2147483847" r:id="rId7"/>
    <p:sldLayoutId id="2147483838" r:id="rId8"/>
    <p:sldLayoutId id="2147483839" r:id="rId9"/>
    <p:sldLayoutId id="2147483840" r:id="rId10"/>
    <p:sldLayoutId id="2147483841" r:id="rId11"/>
    <p:sldLayoutId id="2147483842"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r-Latn-C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www.crup.hr/"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685800" y="3316288"/>
            <a:ext cx="7772400" cy="1470025"/>
          </a:xfrm>
        </p:spPr>
        <p:txBody>
          <a:bodyPr>
            <a:normAutofit fontScale="90000"/>
          </a:bodyPr>
          <a:lstStyle/>
          <a:p>
            <a:pPr>
              <a:defRPr/>
            </a:pPr>
            <a:r>
              <a:rPr lang="hr-HR" dirty="0" smtClean="0"/>
              <a:t>Inland navigation development center</a:t>
            </a:r>
            <a:endParaRPr lang="en-US" dirty="0" smtClean="0"/>
          </a:p>
        </p:txBody>
      </p:sp>
      <p:sp>
        <p:nvSpPr>
          <p:cNvPr id="2" name="TextBox 1"/>
          <p:cNvSpPr txBox="1"/>
          <p:nvPr/>
        </p:nvSpPr>
        <p:spPr>
          <a:xfrm>
            <a:off x="2987824" y="6017814"/>
            <a:ext cx="5904656" cy="646331"/>
          </a:xfrm>
          <a:prstGeom prst="rect">
            <a:avLst/>
          </a:prstGeom>
          <a:noFill/>
        </p:spPr>
        <p:txBody>
          <a:bodyPr wrap="square" rtlCol="0">
            <a:spAutoFit/>
          </a:bodyPr>
          <a:lstStyle/>
          <a:p>
            <a:pPr algn="r"/>
            <a:r>
              <a:rPr lang="en-US" dirty="0" smtClean="0"/>
              <a:t>Ivan </a:t>
            </a:r>
            <a:r>
              <a:rPr lang="en-US" dirty="0" err="1" smtClean="0"/>
              <a:t>Šuker</a:t>
            </a:r>
            <a:r>
              <a:rPr lang="en-US" dirty="0" smtClean="0"/>
              <a:t>, Marko </a:t>
            </a:r>
            <a:r>
              <a:rPr lang="en-US" dirty="0" err="1" smtClean="0"/>
              <a:t>Maruna</a:t>
            </a:r>
            <a:r>
              <a:rPr lang="en-US" dirty="0" smtClean="0"/>
              <a:t>, </a:t>
            </a:r>
            <a:r>
              <a:rPr lang="en-US" dirty="0" err="1" smtClean="0"/>
              <a:t>Alen</a:t>
            </a:r>
            <a:r>
              <a:rPr lang="en-US" dirty="0" smtClean="0"/>
              <a:t> </a:t>
            </a:r>
            <a:r>
              <a:rPr lang="en-US" dirty="0" err="1" smtClean="0"/>
              <a:t>Pokos</a:t>
            </a:r>
            <a:r>
              <a:rPr lang="en-US" dirty="0"/>
              <a:t>, </a:t>
            </a:r>
            <a:r>
              <a:rPr lang="en-US" dirty="0" err="1"/>
              <a:t>Hrvoje</a:t>
            </a:r>
            <a:r>
              <a:rPr lang="en-US" dirty="0"/>
              <a:t> </a:t>
            </a:r>
            <a:r>
              <a:rPr lang="en-US" dirty="0" err="1"/>
              <a:t>Kotnik</a:t>
            </a:r>
            <a:r>
              <a:rPr lang="en-US" dirty="0" smtClean="0"/>
              <a:t/>
            </a:r>
            <a:br>
              <a:rPr lang="en-US" dirty="0" smtClean="0"/>
            </a:br>
            <a:r>
              <a:rPr lang="en-US" dirty="0" smtClean="0"/>
              <a:t>Zagreb</a:t>
            </a:r>
            <a:r>
              <a:rPr lang="hr-HR" dirty="0" smtClean="0"/>
              <a:t>, </a:t>
            </a:r>
            <a:r>
              <a:rPr lang="en-US" dirty="0" smtClean="0"/>
              <a:t>13</a:t>
            </a:r>
            <a:r>
              <a:rPr lang="hr-HR" dirty="0" smtClean="0"/>
              <a:t>.1</a:t>
            </a:r>
            <a:r>
              <a:rPr lang="en-US" dirty="0" smtClean="0"/>
              <a:t>1</a:t>
            </a:r>
            <a:r>
              <a:rPr lang="hr-HR" dirty="0" smtClean="0"/>
              <a:t>.2013.</a:t>
            </a:r>
            <a:endParaRPr lang="hr-H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1988840"/>
            <a:ext cx="8229600" cy="4137323"/>
          </a:xfrm>
        </p:spPr>
        <p:txBody>
          <a:bodyPr/>
          <a:lstStyle/>
          <a:p>
            <a:pPr>
              <a:spcAft>
                <a:spcPts val="1200"/>
              </a:spcAft>
              <a:buFont typeface="Arial" panose="020B0604020202020204" pitchFamily="34" charset="0"/>
              <a:buChar char="•"/>
            </a:pPr>
            <a:r>
              <a:rPr lang="hr-HR" sz="2800" dirty="0" smtClean="0">
                <a:latin typeface="Arial" pitchFamily="34" charset="0"/>
                <a:cs typeface="Arial" pitchFamily="34" charset="0"/>
              </a:rPr>
              <a:t>Due too some unexpected circumstances </a:t>
            </a:r>
            <a:r>
              <a:rPr lang="en-US" sz="2800" dirty="0" smtClean="0">
                <a:latin typeface="Arial" pitchFamily="34" charset="0"/>
                <a:cs typeface="Arial" pitchFamily="34" charset="0"/>
              </a:rPr>
              <a:t>with infrastructure, </a:t>
            </a:r>
            <a:r>
              <a:rPr lang="hr-HR" sz="2800" dirty="0" smtClean="0">
                <a:latin typeface="Arial" pitchFamily="34" charset="0"/>
                <a:cs typeface="Arial" pitchFamily="34" charset="0"/>
              </a:rPr>
              <a:t>project was </a:t>
            </a:r>
            <a:r>
              <a:rPr lang="en-US" sz="2800" dirty="0" smtClean="0">
                <a:latin typeface="Arial" pitchFamily="34" charset="0"/>
                <a:cs typeface="Arial" pitchFamily="34" charset="0"/>
              </a:rPr>
              <a:t>frozen</a:t>
            </a:r>
            <a:r>
              <a:rPr lang="hr-HR" sz="2800" dirty="0" smtClean="0">
                <a:latin typeface="Arial" pitchFamily="34" charset="0"/>
                <a:cs typeface="Arial" pitchFamily="34" charset="0"/>
              </a:rPr>
              <a:t> by end of 2011.</a:t>
            </a:r>
          </a:p>
          <a:p>
            <a:pPr>
              <a:spcAft>
                <a:spcPts val="1200"/>
              </a:spcAft>
              <a:buFont typeface="Arial" panose="020B0604020202020204" pitchFamily="34" charset="0"/>
              <a:buChar char="•"/>
            </a:pPr>
            <a:r>
              <a:rPr lang="hr-HR" sz="2800" dirty="0" smtClean="0">
                <a:latin typeface="Arial" pitchFamily="34" charset="0"/>
                <a:cs typeface="Arial" pitchFamily="34" charset="0"/>
              </a:rPr>
              <a:t>Delayed for almost 1,5 year</a:t>
            </a:r>
          </a:p>
          <a:p>
            <a:pPr>
              <a:spcAft>
                <a:spcPts val="1200"/>
              </a:spcAft>
              <a:buFont typeface="Arial" panose="020B0604020202020204" pitchFamily="34" charset="0"/>
              <a:buChar char="•"/>
            </a:pPr>
            <a:r>
              <a:rPr lang="en-US" sz="2800" dirty="0" smtClean="0">
                <a:latin typeface="Arial" pitchFamily="34" charset="0"/>
                <a:cs typeface="Arial" pitchFamily="34" charset="0"/>
              </a:rPr>
              <a:t>Unfrozen in first half of 2013, continued 09/2013.</a:t>
            </a:r>
          </a:p>
          <a:p>
            <a:pPr>
              <a:spcAft>
                <a:spcPts val="1200"/>
              </a:spcAft>
              <a:buFont typeface="Arial" panose="020B0604020202020204" pitchFamily="34" charset="0"/>
              <a:buChar char="•"/>
            </a:pPr>
            <a:r>
              <a:rPr lang="en-US" sz="2800" dirty="0" smtClean="0">
                <a:latin typeface="Arial" pitchFamily="34" charset="0"/>
                <a:cs typeface="Arial" pitchFamily="34" charset="0"/>
              </a:rPr>
              <a:t>By 10/2013 project is in its final stage.</a:t>
            </a:r>
          </a:p>
          <a:p>
            <a:pPr>
              <a:spcAft>
                <a:spcPts val="1200"/>
              </a:spcAft>
              <a:buFont typeface="Arial" panose="020B0604020202020204" pitchFamily="34" charset="0"/>
              <a:buChar char="•"/>
            </a:pPr>
            <a:r>
              <a:rPr lang="en-US" sz="2800" dirty="0" smtClean="0">
                <a:latin typeface="Arial" pitchFamily="34" charset="0"/>
                <a:cs typeface="Arial" pitchFamily="34" charset="0"/>
              </a:rPr>
              <a:t>Training of users and final acceptance to be done by 12/2013</a:t>
            </a:r>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r>
              <a:rPr lang="hr-HR" sz="3100" dirty="0" smtClean="0"/>
              <a:t>About</a:t>
            </a:r>
            <a:r>
              <a:rPr lang="en-US" sz="3100" dirty="0" smtClean="0"/>
              <a:t> - </a:t>
            </a:r>
            <a:r>
              <a:rPr lang="hr-HR" sz="3100" dirty="0" smtClean="0"/>
              <a:t>Unexpected </a:t>
            </a:r>
            <a:r>
              <a:rPr lang="hr-HR" sz="3100" dirty="0"/>
              <a:t>circumstances</a:t>
            </a:r>
            <a:endParaRPr lang="hr-HR" sz="31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505966"/>
            <a:ext cx="1524000" cy="371475"/>
          </a:xfrm>
          <a:prstGeom prst="rect">
            <a:avLst/>
          </a:prstGeom>
        </p:spPr>
      </p:pic>
    </p:spTree>
    <p:extLst>
      <p:ext uri="{BB962C8B-B14F-4D97-AF65-F5344CB8AC3E}">
        <p14:creationId xmlns:p14="http://schemas.microsoft.com/office/powerpoint/2010/main" val="4022168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132856"/>
            <a:ext cx="8229600" cy="3993307"/>
          </a:xfrm>
        </p:spPr>
        <p:txBody>
          <a:bodyPr/>
          <a:lstStyle/>
          <a:p>
            <a:pPr>
              <a:lnSpc>
                <a:spcPct val="150000"/>
              </a:lnSpc>
            </a:pPr>
            <a:r>
              <a:rPr lang="hr-HR" sz="2800" dirty="0">
                <a:latin typeface="Arial" panose="020B0604020202020204" pitchFamily="34" charset="0"/>
                <a:cs typeface="Arial" panose="020B0604020202020204" pitchFamily="34" charset="0"/>
              </a:rPr>
              <a:t>Change of almost entire project core </a:t>
            </a:r>
            <a:r>
              <a:rPr lang="hr-HR" sz="2800" dirty="0" smtClean="0">
                <a:latin typeface="Arial" panose="020B0604020202020204" pitchFamily="34" charset="0"/>
                <a:cs typeface="Arial" panose="020B0604020202020204" pitchFamily="34" charset="0"/>
              </a:rPr>
              <a:t>team</a:t>
            </a:r>
          </a:p>
          <a:p>
            <a:pPr>
              <a:lnSpc>
                <a:spcPct val="150000"/>
              </a:lnSpc>
            </a:pPr>
            <a:r>
              <a:rPr lang="en-US" sz="2800" dirty="0" smtClean="0">
                <a:latin typeface="Arial" panose="020B0604020202020204" pitchFamily="34" charset="0"/>
                <a:cs typeface="Arial" panose="020B0604020202020204" pitchFamily="34" charset="0"/>
              </a:rPr>
              <a:t>Building the new </a:t>
            </a:r>
            <a:r>
              <a:rPr lang="hr-HR" sz="2800" dirty="0" smtClean="0">
                <a:latin typeface="Arial" panose="020B0604020202020204" pitchFamily="34" charset="0"/>
                <a:cs typeface="Arial" panose="020B0604020202020204" pitchFamily="34" charset="0"/>
              </a:rPr>
              <a:t>RIS </a:t>
            </a:r>
            <a:r>
              <a:rPr lang="hr-HR" sz="2800" dirty="0">
                <a:latin typeface="Arial" panose="020B0604020202020204" pitchFamily="34" charset="0"/>
                <a:cs typeface="Arial" panose="020B0604020202020204" pitchFamily="34" charset="0"/>
              </a:rPr>
              <a:t>expert team from </a:t>
            </a:r>
            <a:r>
              <a:rPr lang="en-US" sz="2800" dirty="0" smtClean="0">
                <a:latin typeface="Arial" panose="020B0604020202020204" pitchFamily="34" charset="0"/>
                <a:cs typeface="Arial" panose="020B0604020202020204" pitchFamily="34" charset="0"/>
              </a:rPr>
              <a:t>scratch</a:t>
            </a:r>
            <a:endParaRPr lang="hr-HR" sz="2800" dirty="0" smtClean="0">
              <a:latin typeface="Arial" panose="020B0604020202020204" pitchFamily="34" charset="0"/>
              <a:cs typeface="Arial" panose="020B0604020202020204" pitchFamily="34" charset="0"/>
            </a:endParaRPr>
          </a:p>
          <a:p>
            <a:pPr>
              <a:lnSpc>
                <a:spcPct val="150000"/>
              </a:lnSpc>
            </a:pPr>
            <a:r>
              <a:rPr lang="hr-HR" sz="2800" dirty="0">
                <a:latin typeface="Arial" panose="020B0604020202020204" pitchFamily="34" charset="0"/>
                <a:cs typeface="Arial" panose="020B0604020202020204" pitchFamily="34" charset="0"/>
              </a:rPr>
              <a:t>New </a:t>
            </a:r>
            <a:r>
              <a:rPr lang="en-US" sz="2800" dirty="0" smtClean="0">
                <a:latin typeface="Arial" panose="020B0604020202020204" pitchFamily="34" charset="0"/>
                <a:cs typeface="Arial" panose="020B0604020202020204" pitchFamily="34" charset="0"/>
              </a:rPr>
              <a:t>CRUP team</a:t>
            </a:r>
            <a:r>
              <a:rPr lang="hr-HR" sz="2800" dirty="0" smtClean="0">
                <a:latin typeface="Arial" panose="020B0604020202020204" pitchFamily="34" charset="0"/>
                <a:cs typeface="Arial" panose="020B0604020202020204" pitchFamily="34" charset="0"/>
              </a:rPr>
              <a:t> </a:t>
            </a:r>
            <a:r>
              <a:rPr lang="hr-HR" sz="2800" dirty="0">
                <a:latin typeface="Arial" panose="020B0604020202020204" pitchFamily="34" charset="0"/>
                <a:cs typeface="Arial" panose="020B0604020202020204" pitchFamily="34" charset="0"/>
              </a:rPr>
              <a:t>took over and resulted with </a:t>
            </a:r>
            <a:r>
              <a:rPr lang="hr-HR" sz="2800" b="1" dirty="0">
                <a:latin typeface="Arial" panose="020B0604020202020204" pitchFamily="34" charset="0"/>
                <a:cs typeface="Arial" panose="020B0604020202020204" pitchFamily="34" charset="0"/>
              </a:rPr>
              <a:t>succesfull execution</a:t>
            </a:r>
          </a:p>
          <a:p>
            <a:pPr>
              <a:lnSpc>
                <a:spcPct val="150000"/>
              </a:lnSpc>
            </a:pPr>
            <a:endParaRPr lang="hr-HR" sz="2800" dirty="0">
              <a:latin typeface="Arial" panose="020B0604020202020204" pitchFamily="34" charset="0"/>
              <a:cs typeface="Arial" panose="020B0604020202020204" pitchFamily="34" charset="0"/>
            </a:endParaRPr>
          </a:p>
          <a:p>
            <a:pPr>
              <a:lnSpc>
                <a:spcPct val="150000"/>
              </a:lnSpc>
            </a:pPr>
            <a:endParaRPr lang="hr-HR" sz="2800" dirty="0" smtClean="0">
              <a:latin typeface="Arial" panose="020B0604020202020204" pitchFamily="34" charset="0"/>
              <a:cs typeface="Arial" panose="020B0604020202020204" pitchFamily="34" charset="0"/>
            </a:endParaRPr>
          </a:p>
          <a:p>
            <a:pPr>
              <a:lnSpc>
                <a:spcPct val="150000"/>
              </a:lnSpc>
            </a:pPr>
            <a:endParaRPr lang="hr-HR" sz="2800" dirty="0">
              <a:latin typeface="Arial" panose="020B0604020202020204" pitchFamily="34" charset="0"/>
              <a:cs typeface="Arial" panose="020B0604020202020204" pitchFamily="34" charset="0"/>
            </a:endParaRPr>
          </a:p>
        </p:txBody>
      </p:sp>
      <p:sp>
        <p:nvSpPr>
          <p:cNvPr id="10243" name="Title 2"/>
          <p:cNvSpPr>
            <a:spLocks noGrp="1"/>
          </p:cNvSpPr>
          <p:nvPr>
            <p:ph type="title"/>
          </p:nvPr>
        </p:nvSpPr>
        <p:spPr/>
        <p:txBody>
          <a:bodyPr/>
          <a:lstStyle/>
          <a:p>
            <a:pPr eaLnBrk="1" hangingPunct="1"/>
            <a:r>
              <a:rPr lang="en-US" sz="3100" dirty="0" smtClean="0"/>
              <a:t>Highlights </a:t>
            </a:r>
            <a:r>
              <a:rPr lang="hr-HR" sz="3100" dirty="0" smtClean="0"/>
              <a:t>of the project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505966"/>
            <a:ext cx="1524000" cy="371475"/>
          </a:xfrm>
          <a:prstGeom prst="rect">
            <a:avLst/>
          </a:prstGeom>
        </p:spPr>
      </p:pic>
    </p:spTree>
    <p:extLst>
      <p:ext uri="{BB962C8B-B14F-4D97-AF65-F5344CB8AC3E}">
        <p14:creationId xmlns:p14="http://schemas.microsoft.com/office/powerpoint/2010/main" val="26160955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hr-HR" dirty="0" smtClean="0"/>
          </a:p>
          <a:p>
            <a:pPr marL="0" indent="0">
              <a:buNone/>
            </a:pPr>
            <a:r>
              <a:rPr lang="hr-HR" dirty="0" smtClean="0"/>
              <a:t>Marko Maruna</a:t>
            </a:r>
          </a:p>
          <a:p>
            <a:pPr marL="0" indent="0">
              <a:buNone/>
            </a:pPr>
            <a:r>
              <a:rPr lang="hr-HR" dirty="0" smtClean="0"/>
              <a:t>E-mail: maruna@crup.hr</a:t>
            </a:r>
          </a:p>
          <a:p>
            <a:pPr marL="0" indent="0">
              <a:buNone/>
            </a:pPr>
            <a:r>
              <a:rPr lang="hr-HR" dirty="0" smtClean="0"/>
              <a:t>GSM: </a:t>
            </a:r>
            <a:r>
              <a:rPr lang="hr-HR" dirty="0"/>
              <a:t>+385 91 41 81 </a:t>
            </a:r>
            <a:r>
              <a:rPr lang="hr-HR" dirty="0" smtClean="0"/>
              <a:t>699</a:t>
            </a:r>
          </a:p>
          <a:p>
            <a:pPr marL="0" indent="0">
              <a:buNone/>
            </a:pPr>
            <a:r>
              <a:rPr lang="hr-HR" dirty="0" smtClean="0"/>
              <a:t>IT department</a:t>
            </a:r>
          </a:p>
          <a:p>
            <a:pPr marL="0" indent="0">
              <a:buNone/>
            </a:pPr>
            <a:endParaRPr lang="hr-HR" dirty="0"/>
          </a:p>
        </p:txBody>
      </p:sp>
      <p:sp>
        <p:nvSpPr>
          <p:cNvPr id="3" name="Title 2"/>
          <p:cNvSpPr>
            <a:spLocks noGrp="1"/>
          </p:cNvSpPr>
          <p:nvPr>
            <p:ph type="title"/>
          </p:nvPr>
        </p:nvSpPr>
        <p:spPr/>
        <p:txBody>
          <a:bodyPr/>
          <a:lstStyle/>
          <a:p>
            <a:r>
              <a:rPr lang="hr-HR" dirty="0" smtClean="0"/>
              <a:t>Questions?</a:t>
            </a:r>
            <a:endParaRPr lang="hr-HR" dirty="0"/>
          </a:p>
        </p:txBody>
      </p:sp>
    </p:spTree>
    <p:extLst>
      <p:ext uri="{BB962C8B-B14F-4D97-AF65-F5344CB8AC3E}">
        <p14:creationId xmlns:p14="http://schemas.microsoft.com/office/powerpoint/2010/main" val="15651923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pPr marL="0" indent="0" algn="ctr">
              <a:spcAft>
                <a:spcPts val="1200"/>
              </a:spcAft>
              <a:buNone/>
            </a:pPr>
            <a:r>
              <a:rPr lang="hr-HR" sz="6600" dirty="0" smtClean="0"/>
              <a:t>E-port </a:t>
            </a:r>
          </a:p>
          <a:p>
            <a:pPr marL="0" indent="0" algn="ctr">
              <a:spcAft>
                <a:spcPts val="1200"/>
              </a:spcAft>
              <a:buNone/>
            </a:pPr>
            <a:r>
              <a:rPr lang="hr-HR" sz="3100" dirty="0" smtClean="0"/>
              <a:t>Electronic port management system</a:t>
            </a:r>
            <a:endParaRPr lang="en-US" sz="3100" dirty="0"/>
          </a:p>
          <a:p>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endParaRPr lang="hr-HR" sz="310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752"/>
            <a:ext cx="9144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283968" y="5662989"/>
            <a:ext cx="4608512" cy="646331"/>
          </a:xfrm>
          <a:prstGeom prst="rect">
            <a:avLst/>
          </a:prstGeom>
          <a:noFill/>
        </p:spPr>
        <p:txBody>
          <a:bodyPr wrap="square" rtlCol="0">
            <a:spAutoFit/>
          </a:bodyPr>
          <a:lstStyle/>
          <a:p>
            <a:pPr algn="r"/>
            <a:r>
              <a:rPr lang="en-US" dirty="0" smtClean="0"/>
              <a:t>Marko </a:t>
            </a:r>
            <a:r>
              <a:rPr lang="en-US" dirty="0" err="1" smtClean="0"/>
              <a:t>Maruna</a:t>
            </a:r>
            <a:r>
              <a:rPr lang="en-US" dirty="0" smtClean="0"/>
              <a:t/>
            </a:r>
            <a:br>
              <a:rPr lang="en-US" dirty="0" smtClean="0"/>
            </a:br>
            <a:r>
              <a:rPr lang="en-US" dirty="0" smtClean="0"/>
              <a:t>Zagreb</a:t>
            </a:r>
            <a:r>
              <a:rPr lang="hr-HR" dirty="0" smtClean="0"/>
              <a:t>, </a:t>
            </a:r>
            <a:r>
              <a:rPr lang="en-US" dirty="0" smtClean="0"/>
              <a:t>13</a:t>
            </a:r>
            <a:r>
              <a:rPr lang="hr-HR" dirty="0" smtClean="0"/>
              <a:t>.1</a:t>
            </a:r>
            <a:r>
              <a:rPr lang="en-US" dirty="0" smtClean="0"/>
              <a:t>1</a:t>
            </a:r>
            <a:r>
              <a:rPr lang="hr-HR" dirty="0" smtClean="0"/>
              <a:t>.2013.</a:t>
            </a:r>
            <a:endParaRPr lang="hr-HR" dirty="0"/>
          </a:p>
        </p:txBody>
      </p:sp>
    </p:spTree>
    <p:extLst>
      <p:ext uri="{BB962C8B-B14F-4D97-AF65-F5344CB8AC3E}">
        <p14:creationId xmlns:p14="http://schemas.microsoft.com/office/powerpoint/2010/main" val="2999276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r>
              <a:rPr lang="en-US" sz="2400" dirty="0" smtClean="0"/>
              <a:t>Application is </a:t>
            </a:r>
            <a:r>
              <a:rPr lang="en-US" sz="2400" dirty="0"/>
              <a:t>designed for control and management of the processes in harbor</a:t>
            </a:r>
            <a:r>
              <a:rPr lang="hr-HR" sz="2400" dirty="0"/>
              <a:t>,</a:t>
            </a:r>
            <a:r>
              <a:rPr lang="en-US" sz="2400" dirty="0"/>
              <a:t> related to arrival, stay and departure of the vessels.</a:t>
            </a:r>
            <a:endParaRPr lang="hr-HR" sz="2400" dirty="0"/>
          </a:p>
          <a:p>
            <a:pPr lvl="0"/>
            <a:r>
              <a:rPr lang="en-US" sz="2400" dirty="0"/>
              <a:t>Application simplifies administrative tasks, and many other tasks, through streamlined processes. </a:t>
            </a:r>
            <a:endParaRPr lang="hr-HR" sz="2400" dirty="0"/>
          </a:p>
          <a:p>
            <a:pPr lvl="0"/>
            <a:r>
              <a:rPr lang="hr-HR" sz="2400" dirty="0"/>
              <a:t>It is </a:t>
            </a:r>
            <a:r>
              <a:rPr lang="en-US" sz="2400" dirty="0"/>
              <a:t>single point of information registration and management</a:t>
            </a:r>
            <a:r>
              <a:rPr lang="hr-HR" sz="2400" dirty="0"/>
              <a:t>.</a:t>
            </a:r>
          </a:p>
          <a:p>
            <a:pPr lvl="0"/>
            <a:r>
              <a:rPr lang="hr-HR" sz="2400" dirty="0"/>
              <a:t>Provides easy and quick access to relevant information for any party of interest </a:t>
            </a:r>
          </a:p>
          <a:p>
            <a:r>
              <a:rPr lang="en-GB" sz="2400" u="sng" dirty="0"/>
              <a:t>Speed up the processes</a:t>
            </a:r>
          </a:p>
        </p:txBody>
      </p:sp>
      <p:sp>
        <p:nvSpPr>
          <p:cNvPr id="10243" name="Title 2"/>
          <p:cNvSpPr>
            <a:spLocks noGrp="1"/>
          </p:cNvSpPr>
          <p:nvPr>
            <p:ph type="title"/>
          </p:nvPr>
        </p:nvSpPr>
        <p:spPr/>
        <p:txBody>
          <a:bodyPr/>
          <a:lstStyle/>
          <a:p>
            <a:pPr eaLnBrk="1" hangingPunct="1"/>
            <a:r>
              <a:rPr lang="hr-HR" sz="3100" dirty="0" smtClean="0"/>
              <a:t>What is E-port?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752"/>
            <a:ext cx="9144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60466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pPr lvl="0"/>
            <a:r>
              <a:rPr lang="en-US" sz="2800" dirty="0"/>
              <a:t>Port </a:t>
            </a:r>
            <a:r>
              <a:rPr lang="en-US" sz="2800" dirty="0" smtClean="0"/>
              <a:t>authorities</a:t>
            </a:r>
            <a:endParaRPr lang="hr-HR" sz="2800" dirty="0" smtClean="0"/>
          </a:p>
          <a:p>
            <a:pPr lvl="0"/>
            <a:r>
              <a:rPr lang="en-US" sz="2800" dirty="0" smtClean="0"/>
              <a:t>Harbor masters</a:t>
            </a:r>
            <a:endParaRPr lang="hr-HR" sz="2800" dirty="0" smtClean="0"/>
          </a:p>
          <a:p>
            <a:pPr lvl="0"/>
            <a:r>
              <a:rPr lang="en-US" sz="2800" dirty="0" smtClean="0"/>
              <a:t>Border police</a:t>
            </a:r>
            <a:endParaRPr lang="hr-HR" sz="2800" dirty="0" smtClean="0"/>
          </a:p>
          <a:p>
            <a:pPr lvl="0"/>
            <a:r>
              <a:rPr lang="en-US" sz="2800" dirty="0" smtClean="0"/>
              <a:t>Customs</a:t>
            </a:r>
            <a:endParaRPr lang="hr-HR" sz="2800" dirty="0" smtClean="0"/>
          </a:p>
          <a:p>
            <a:pPr lvl="0"/>
            <a:r>
              <a:rPr lang="en-US" sz="2800" dirty="0" smtClean="0"/>
              <a:t>Any </a:t>
            </a:r>
            <a:r>
              <a:rPr lang="en-US" sz="2800" dirty="0"/>
              <a:t>other authority that might have interest</a:t>
            </a:r>
            <a:r>
              <a:rPr lang="en-US" sz="2800" dirty="0" smtClean="0"/>
              <a:t>.</a:t>
            </a:r>
            <a:endParaRPr lang="hr-HR" sz="2800" dirty="0"/>
          </a:p>
        </p:txBody>
      </p:sp>
      <p:sp>
        <p:nvSpPr>
          <p:cNvPr id="10243" name="Title 2"/>
          <p:cNvSpPr>
            <a:spLocks noGrp="1"/>
          </p:cNvSpPr>
          <p:nvPr>
            <p:ph type="title"/>
          </p:nvPr>
        </p:nvSpPr>
        <p:spPr/>
        <p:txBody>
          <a:bodyPr/>
          <a:lstStyle/>
          <a:p>
            <a:pPr eaLnBrk="1" hangingPunct="1"/>
            <a:r>
              <a:rPr lang="hr-HR" sz="3100" dirty="0" smtClean="0"/>
              <a:t>Who are primary users?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752"/>
            <a:ext cx="9144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6137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r>
              <a:rPr lang="hr-HR" sz="2800" dirty="0"/>
              <a:t>Management of harbor's transports and vessel tracking, both cargo and passanger</a:t>
            </a:r>
          </a:p>
          <a:p>
            <a:r>
              <a:rPr lang="en-US" sz="2800" dirty="0" smtClean="0"/>
              <a:t>Invoicing – automated process for port dues</a:t>
            </a:r>
            <a:endParaRPr lang="hr-HR" sz="2800" dirty="0"/>
          </a:p>
          <a:p>
            <a:r>
              <a:rPr lang="hr-HR" sz="2800" dirty="0"/>
              <a:t>Detailed statistics</a:t>
            </a:r>
          </a:p>
          <a:p>
            <a:r>
              <a:rPr lang="hr-HR" sz="2800" dirty="0"/>
              <a:t>Interconnection with RIS via AIS </a:t>
            </a:r>
            <a:r>
              <a:rPr lang="en-US" sz="2800" dirty="0" smtClean="0"/>
              <a:t>and/</a:t>
            </a:r>
            <a:r>
              <a:rPr lang="hr-HR" sz="2800" dirty="0" smtClean="0"/>
              <a:t>or ERI</a:t>
            </a:r>
          </a:p>
          <a:p>
            <a:r>
              <a:rPr lang="hr-HR" sz="2800" dirty="0" smtClean="0"/>
              <a:t>Vessel monitoring in harbor and dislocated area</a:t>
            </a:r>
            <a:endParaRPr lang="hr-HR" sz="2800" dirty="0"/>
          </a:p>
        </p:txBody>
      </p:sp>
      <p:sp>
        <p:nvSpPr>
          <p:cNvPr id="10243" name="Title 2"/>
          <p:cNvSpPr>
            <a:spLocks noGrp="1"/>
          </p:cNvSpPr>
          <p:nvPr>
            <p:ph type="title"/>
          </p:nvPr>
        </p:nvSpPr>
        <p:spPr/>
        <p:txBody>
          <a:bodyPr/>
          <a:lstStyle/>
          <a:p>
            <a:pPr eaLnBrk="1" hangingPunct="1"/>
            <a:r>
              <a:rPr lang="hr-HR" sz="3100" dirty="0" smtClean="0"/>
              <a:t>Key features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752"/>
            <a:ext cx="9144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59276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r>
              <a:rPr lang="en-US" sz="2800" dirty="0" smtClean="0"/>
              <a:t>Management</a:t>
            </a:r>
            <a:r>
              <a:rPr lang="hr-HR" sz="2800" dirty="0" smtClean="0"/>
              <a:t> </a:t>
            </a:r>
            <a:r>
              <a:rPr lang="hr-HR" sz="2800" dirty="0"/>
              <a:t>of </a:t>
            </a:r>
            <a:r>
              <a:rPr lang="en-US" sz="2800" dirty="0" smtClean="0"/>
              <a:t>all relevant data </a:t>
            </a:r>
            <a:r>
              <a:rPr lang="hr-HR" sz="2800" dirty="0" smtClean="0"/>
              <a:t>(vessels</a:t>
            </a:r>
            <a:r>
              <a:rPr lang="hr-HR" sz="2800" dirty="0"/>
              <a:t>, </a:t>
            </a:r>
            <a:r>
              <a:rPr lang="en-US" sz="2800" dirty="0" smtClean="0"/>
              <a:t>cargo, passengers, </a:t>
            </a:r>
            <a:r>
              <a:rPr lang="hr-HR" sz="2800" dirty="0" smtClean="0"/>
              <a:t>companies</a:t>
            </a:r>
            <a:r>
              <a:rPr lang="hr-HR" sz="2800" dirty="0"/>
              <a:t>, costs, prices...), as well </a:t>
            </a:r>
            <a:r>
              <a:rPr lang="hr-HR" sz="2800" dirty="0" smtClean="0"/>
              <a:t>as import </a:t>
            </a:r>
            <a:r>
              <a:rPr lang="hr-HR" sz="2800" dirty="0"/>
              <a:t>and export of relevant data</a:t>
            </a:r>
          </a:p>
          <a:p>
            <a:r>
              <a:rPr lang="hr-HR" sz="2800" dirty="0" smtClean="0"/>
              <a:t>Multiuser </a:t>
            </a:r>
            <a:r>
              <a:rPr lang="hr-HR" sz="2800" dirty="0"/>
              <a:t>and multilevel system architecture (admin, agent, operator, </a:t>
            </a:r>
            <a:r>
              <a:rPr lang="hr-HR" sz="2800" dirty="0" smtClean="0"/>
              <a:t>revision...)</a:t>
            </a:r>
            <a:endParaRPr lang="hr-HR" sz="2800" dirty="0"/>
          </a:p>
          <a:p>
            <a:r>
              <a:rPr lang="hr-HR" sz="2800" dirty="0"/>
              <a:t>Multilanguage support </a:t>
            </a:r>
          </a:p>
        </p:txBody>
      </p:sp>
      <p:sp>
        <p:nvSpPr>
          <p:cNvPr id="10243" name="Title 2"/>
          <p:cNvSpPr>
            <a:spLocks noGrp="1"/>
          </p:cNvSpPr>
          <p:nvPr>
            <p:ph type="title"/>
          </p:nvPr>
        </p:nvSpPr>
        <p:spPr/>
        <p:txBody>
          <a:bodyPr/>
          <a:lstStyle/>
          <a:p>
            <a:pPr eaLnBrk="1" hangingPunct="1"/>
            <a:r>
              <a:rPr lang="hr-HR" sz="3100" dirty="0" smtClean="0"/>
              <a:t>Key features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752"/>
            <a:ext cx="9144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74637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endParaRPr lang="hr-HR" sz="2800" dirty="0"/>
          </a:p>
        </p:txBody>
      </p:sp>
      <p:sp>
        <p:nvSpPr>
          <p:cNvPr id="10243" name="Title 2"/>
          <p:cNvSpPr>
            <a:spLocks noGrp="1"/>
          </p:cNvSpPr>
          <p:nvPr>
            <p:ph type="title"/>
          </p:nvPr>
        </p:nvSpPr>
        <p:spPr/>
        <p:txBody>
          <a:bodyPr/>
          <a:lstStyle/>
          <a:p>
            <a:pPr eaLnBrk="1" hangingPunct="1"/>
            <a:r>
              <a:rPr lang="hr-HR" sz="3100" dirty="0" smtClean="0"/>
              <a:t>Process</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555995"/>
            <a:ext cx="6048672" cy="4681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8182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hr-HR" dirty="0"/>
          </a:p>
        </p:txBody>
      </p:sp>
      <p:sp>
        <p:nvSpPr>
          <p:cNvPr id="3" name="Title 2"/>
          <p:cNvSpPr>
            <a:spLocks noGrp="1"/>
          </p:cNvSpPr>
          <p:nvPr>
            <p:ph type="title"/>
          </p:nvPr>
        </p:nvSpPr>
        <p:spPr/>
        <p:txBody>
          <a:bodyPr/>
          <a:lstStyle/>
          <a:p>
            <a:r>
              <a:rPr lang="hr-HR" sz="3200" dirty="0" smtClean="0"/>
              <a:t>Harbor </a:t>
            </a:r>
            <a:r>
              <a:rPr lang="hr-HR" sz="3200" dirty="0"/>
              <a:t>a</a:t>
            </a:r>
            <a:r>
              <a:rPr lang="hr-HR" sz="3200" dirty="0" smtClean="0"/>
              <a:t>rea - </a:t>
            </a:r>
            <a:r>
              <a:rPr lang="hr-HR" sz="3100" dirty="0" smtClean="0"/>
              <a:t>Vukovar</a:t>
            </a:r>
            <a:endParaRPr lang="hr-HR" sz="3100"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79" y="1582818"/>
            <a:ext cx="8322032" cy="4510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51920" y="1844824"/>
            <a:ext cx="4752528" cy="1015663"/>
          </a:xfrm>
          <a:prstGeom prst="rect">
            <a:avLst/>
          </a:prstGeom>
          <a:noFill/>
        </p:spPr>
        <p:txBody>
          <a:bodyPr wrap="square" rtlCol="0">
            <a:spAutoFit/>
          </a:bodyPr>
          <a:lstStyle/>
          <a:p>
            <a:r>
              <a:rPr lang="hr-HR" sz="3000" dirty="0" smtClean="0"/>
              <a:t>System monitors vessels in defined area</a:t>
            </a:r>
            <a:endParaRPr lang="en-US" sz="3000" dirty="0"/>
          </a:p>
        </p:txBody>
      </p:sp>
    </p:spTree>
    <p:extLst>
      <p:ext uri="{BB962C8B-B14F-4D97-AF65-F5344CB8AC3E}">
        <p14:creationId xmlns:p14="http://schemas.microsoft.com/office/powerpoint/2010/main" val="3566208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p:txBody>
          <a:bodyPr/>
          <a:lstStyle/>
          <a:p>
            <a:r>
              <a:rPr lang="en-GB" sz="2800" dirty="0" smtClean="0"/>
              <a:t>Brief history and current activities</a:t>
            </a:r>
          </a:p>
          <a:p>
            <a:r>
              <a:rPr lang="en-GB" sz="2800" dirty="0" err="1" smtClean="0"/>
              <a:t>BulRis</a:t>
            </a:r>
            <a:endParaRPr lang="en-GB" sz="2800" dirty="0" smtClean="0"/>
          </a:p>
          <a:p>
            <a:r>
              <a:rPr lang="en-GB" sz="2800" dirty="0" smtClean="0"/>
              <a:t>E-Port</a:t>
            </a:r>
          </a:p>
          <a:p>
            <a:r>
              <a:rPr lang="en-GB" sz="2800" dirty="0" smtClean="0"/>
              <a:t>Improvement of STI/VTT</a:t>
            </a:r>
          </a:p>
          <a:p>
            <a:r>
              <a:rPr lang="en-GB" sz="2800" dirty="0" smtClean="0"/>
              <a:t>Development of new architecture</a:t>
            </a:r>
            <a:endParaRPr lang="en-GB" sz="2800" dirty="0"/>
          </a:p>
          <a:p>
            <a:r>
              <a:rPr lang="en-GB" sz="2800" dirty="0" smtClean="0"/>
              <a:t>Questions? We are here all week.</a:t>
            </a:r>
          </a:p>
        </p:txBody>
      </p:sp>
      <p:sp>
        <p:nvSpPr>
          <p:cNvPr id="8195" name="Title 2"/>
          <p:cNvSpPr>
            <a:spLocks noGrp="1"/>
          </p:cNvSpPr>
          <p:nvPr>
            <p:ph type="title"/>
          </p:nvPr>
        </p:nvSpPr>
        <p:spPr/>
        <p:txBody>
          <a:bodyPr/>
          <a:lstStyle/>
          <a:p>
            <a:r>
              <a:rPr lang="en-US" sz="5400" dirty="0" smtClean="0"/>
              <a:t>Summary</a:t>
            </a:r>
            <a:endParaRPr lang="hr-HR" dirty="0" smtClean="0"/>
          </a:p>
        </p:txBody>
      </p:sp>
    </p:spTree>
    <p:extLst>
      <p:ext uri="{BB962C8B-B14F-4D97-AF65-F5344CB8AC3E}">
        <p14:creationId xmlns:p14="http://schemas.microsoft.com/office/powerpoint/2010/main" val="3488548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hr-HR" dirty="0"/>
          </a:p>
        </p:txBody>
      </p:sp>
      <p:sp>
        <p:nvSpPr>
          <p:cNvPr id="3" name="Title 2"/>
          <p:cNvSpPr>
            <a:spLocks noGrp="1"/>
          </p:cNvSpPr>
          <p:nvPr>
            <p:ph type="title"/>
          </p:nvPr>
        </p:nvSpPr>
        <p:spPr/>
        <p:txBody>
          <a:bodyPr/>
          <a:lstStyle/>
          <a:p>
            <a:r>
              <a:rPr lang="hr-HR" sz="3100" dirty="0" smtClean="0"/>
              <a:t>Dislocated area - Ilok</a:t>
            </a:r>
            <a:endParaRPr lang="hr-HR" sz="3100"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25" y="1611003"/>
            <a:ext cx="8270031" cy="4482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11560" y="1844824"/>
            <a:ext cx="4752528" cy="1015663"/>
          </a:xfrm>
          <a:prstGeom prst="rect">
            <a:avLst/>
          </a:prstGeom>
          <a:solidFill>
            <a:schemeClr val="bg1">
              <a:alpha val="76000"/>
            </a:schemeClr>
          </a:solidFill>
        </p:spPr>
        <p:txBody>
          <a:bodyPr wrap="square" rtlCol="0">
            <a:spAutoFit/>
          </a:bodyPr>
          <a:lstStyle/>
          <a:p>
            <a:r>
              <a:rPr lang="hr-HR" sz="3000" dirty="0" smtClean="0"/>
              <a:t>System monitors vessels even in dislocated area</a:t>
            </a:r>
            <a:endParaRPr lang="en-US" sz="3000" dirty="0"/>
          </a:p>
        </p:txBody>
      </p:sp>
    </p:spTree>
    <p:extLst>
      <p:ext uri="{BB962C8B-B14F-4D97-AF65-F5344CB8AC3E}">
        <p14:creationId xmlns:p14="http://schemas.microsoft.com/office/powerpoint/2010/main" val="612663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80728"/>
            <a:ext cx="914400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endParaRPr lang="hr-HR" dirty="0"/>
          </a:p>
        </p:txBody>
      </p:sp>
      <p:sp>
        <p:nvSpPr>
          <p:cNvPr id="3" name="Title 2"/>
          <p:cNvSpPr>
            <a:spLocks noGrp="1"/>
          </p:cNvSpPr>
          <p:nvPr>
            <p:ph type="title"/>
          </p:nvPr>
        </p:nvSpPr>
        <p:spPr>
          <a:xfrm>
            <a:off x="457200" y="274638"/>
            <a:ext cx="8229600" cy="778098"/>
          </a:xfrm>
        </p:spPr>
        <p:txBody>
          <a:bodyPr/>
          <a:lstStyle/>
          <a:p>
            <a:r>
              <a:rPr lang="hr-HR" sz="3100" dirty="0" smtClean="0"/>
              <a:t>Real </a:t>
            </a:r>
            <a:r>
              <a:rPr lang="en-US" sz="3100" dirty="0" smtClean="0"/>
              <a:t>status in the harbor </a:t>
            </a:r>
            <a:r>
              <a:rPr lang="en-US" sz="3100" dirty="0"/>
              <a:t>is available </a:t>
            </a:r>
            <a:r>
              <a:rPr lang="hr-HR" sz="3100" dirty="0" smtClean="0"/>
              <a:t>at</a:t>
            </a:r>
            <a:r>
              <a:rPr lang="en-US" sz="3100" dirty="0" smtClean="0"/>
              <a:t> </a:t>
            </a:r>
            <a:r>
              <a:rPr lang="en-US" sz="3100" dirty="0"/>
              <a:t>any </a:t>
            </a:r>
            <a:r>
              <a:rPr lang="en-US" sz="3100" dirty="0" smtClean="0"/>
              <a:t>time</a:t>
            </a:r>
            <a:endParaRPr lang="hr-HR" sz="3100" dirty="0"/>
          </a:p>
        </p:txBody>
      </p:sp>
      <p:pic>
        <p:nvPicPr>
          <p:cNvPr id="2050" name="Picture 2" descr="C:\Users\Hrvoje\Documents\CRUP\!dokumenti\ERI\Dashboard-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052736"/>
            <a:ext cx="6896100"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8964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hr-HR" dirty="0"/>
          </a:p>
        </p:txBody>
      </p:sp>
      <p:sp>
        <p:nvSpPr>
          <p:cNvPr id="5" name="Content Placeholder 4"/>
          <p:cNvSpPr>
            <a:spLocks noGrp="1"/>
          </p:cNvSpPr>
          <p:nvPr>
            <p:ph idx="1"/>
          </p:nvPr>
        </p:nvSpPr>
        <p:spPr/>
        <p:txBody>
          <a:bodyPr/>
          <a:lstStyle/>
          <a:p>
            <a:endParaRPr lang="en-US" dirty="0"/>
          </a:p>
        </p:txBody>
      </p:sp>
      <p:pic>
        <p:nvPicPr>
          <p:cNvPr id="3077" name="Picture 5" descr="C:\Users\Hrvoje\Documents\CRUP\!dokumenti\ePort\ePort-Transport_dem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0" cy="569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0829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hr-HR" dirty="0" smtClean="0"/>
          </a:p>
          <a:p>
            <a:pPr marL="0" indent="0">
              <a:buNone/>
            </a:pPr>
            <a:r>
              <a:rPr lang="hr-HR" dirty="0" smtClean="0"/>
              <a:t>Marko Maruna</a:t>
            </a:r>
          </a:p>
          <a:p>
            <a:pPr marL="0" indent="0">
              <a:buNone/>
            </a:pPr>
            <a:r>
              <a:rPr lang="hr-HR" dirty="0" smtClean="0"/>
              <a:t>E-mail: maruna@crup.hr</a:t>
            </a:r>
          </a:p>
          <a:p>
            <a:pPr marL="0" indent="0">
              <a:buNone/>
            </a:pPr>
            <a:r>
              <a:rPr lang="hr-HR" dirty="0" smtClean="0"/>
              <a:t>GSM: </a:t>
            </a:r>
            <a:r>
              <a:rPr lang="hr-HR" dirty="0"/>
              <a:t>+385 91 41 81 </a:t>
            </a:r>
            <a:r>
              <a:rPr lang="hr-HR" dirty="0" smtClean="0"/>
              <a:t>699</a:t>
            </a:r>
          </a:p>
          <a:p>
            <a:pPr marL="0" indent="0">
              <a:buNone/>
            </a:pPr>
            <a:r>
              <a:rPr lang="hr-HR" dirty="0" smtClean="0"/>
              <a:t>IT department</a:t>
            </a:r>
          </a:p>
          <a:p>
            <a:pPr marL="0" indent="0">
              <a:buNone/>
            </a:pPr>
            <a:endParaRPr lang="hr-HR" dirty="0"/>
          </a:p>
        </p:txBody>
      </p:sp>
      <p:sp>
        <p:nvSpPr>
          <p:cNvPr id="3" name="Title 2"/>
          <p:cNvSpPr>
            <a:spLocks noGrp="1"/>
          </p:cNvSpPr>
          <p:nvPr>
            <p:ph type="title"/>
          </p:nvPr>
        </p:nvSpPr>
        <p:spPr/>
        <p:txBody>
          <a:bodyPr/>
          <a:lstStyle/>
          <a:p>
            <a:r>
              <a:rPr lang="hr-HR" dirty="0" smtClean="0"/>
              <a:t>Questions?</a:t>
            </a:r>
            <a:endParaRPr lang="hr-HR"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752"/>
            <a:ext cx="91440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3658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pPr marL="0" indent="0" algn="ctr">
              <a:spcAft>
                <a:spcPts val="1200"/>
              </a:spcAft>
              <a:buNone/>
            </a:pPr>
            <a:r>
              <a:rPr lang="en-US" sz="6600" dirty="0" smtClean="0"/>
              <a:t>Web STI</a:t>
            </a:r>
          </a:p>
          <a:p>
            <a:pPr marL="0" indent="0" algn="ctr">
              <a:spcAft>
                <a:spcPts val="1200"/>
              </a:spcAft>
              <a:buNone/>
            </a:pPr>
            <a:r>
              <a:rPr lang="en-US" sz="2800" dirty="0" smtClean="0"/>
              <a:t>New development of web VTT STI application</a:t>
            </a:r>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endParaRPr lang="hr-HR" sz="3100" dirty="0" smtClean="0"/>
          </a:p>
        </p:txBody>
      </p:sp>
      <p:sp>
        <p:nvSpPr>
          <p:cNvPr id="5" name="TextBox 4"/>
          <p:cNvSpPr txBox="1"/>
          <p:nvPr/>
        </p:nvSpPr>
        <p:spPr>
          <a:xfrm>
            <a:off x="4283968" y="5662989"/>
            <a:ext cx="4608512" cy="646331"/>
          </a:xfrm>
          <a:prstGeom prst="rect">
            <a:avLst/>
          </a:prstGeom>
          <a:noFill/>
        </p:spPr>
        <p:txBody>
          <a:bodyPr wrap="square" rtlCol="0">
            <a:spAutoFit/>
          </a:bodyPr>
          <a:lstStyle/>
          <a:p>
            <a:pPr algn="r"/>
            <a:r>
              <a:rPr lang="en-US" dirty="0" err="1" smtClean="0"/>
              <a:t>Alen</a:t>
            </a:r>
            <a:r>
              <a:rPr lang="en-US" dirty="0" smtClean="0"/>
              <a:t> </a:t>
            </a:r>
            <a:r>
              <a:rPr lang="en-US" dirty="0" err="1" smtClean="0"/>
              <a:t>Pokos</a:t>
            </a:r>
            <a:r>
              <a:rPr lang="en-US" dirty="0" smtClean="0"/>
              <a:t/>
            </a:r>
            <a:br>
              <a:rPr lang="en-US" dirty="0" smtClean="0"/>
            </a:br>
            <a:r>
              <a:rPr lang="en-US" dirty="0" smtClean="0"/>
              <a:t>Zagreb</a:t>
            </a:r>
            <a:r>
              <a:rPr lang="hr-HR" dirty="0" smtClean="0"/>
              <a:t>, </a:t>
            </a:r>
            <a:r>
              <a:rPr lang="en-US" dirty="0" smtClean="0"/>
              <a:t>13</a:t>
            </a:r>
            <a:r>
              <a:rPr lang="hr-HR" dirty="0" smtClean="0"/>
              <a:t>.1</a:t>
            </a:r>
            <a:r>
              <a:rPr lang="en-US" dirty="0" smtClean="0"/>
              <a:t>1</a:t>
            </a:r>
            <a:r>
              <a:rPr lang="hr-HR" dirty="0" smtClean="0"/>
              <a:t>.2013.</a:t>
            </a:r>
            <a:endParaRPr lang="hr-HR" dirty="0"/>
          </a:p>
        </p:txBody>
      </p:sp>
    </p:spTree>
    <p:extLst>
      <p:ext uri="{BB962C8B-B14F-4D97-AF65-F5344CB8AC3E}">
        <p14:creationId xmlns:p14="http://schemas.microsoft.com/office/powerpoint/2010/main" val="547287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pPr marL="0" indent="0">
              <a:buNone/>
            </a:pPr>
            <a:r>
              <a:rPr lang="en-US" sz="3800" dirty="0" smtClean="0">
                <a:cs typeface="Arial" pitchFamily="34" charset="0"/>
              </a:rPr>
              <a:t>VTT/ STI development</a:t>
            </a:r>
          </a:p>
          <a:p>
            <a:endParaRPr lang="en-US" dirty="0" smtClean="0">
              <a:cs typeface="Arial" pitchFamily="34" charset="0"/>
            </a:endParaRPr>
          </a:p>
          <a:p>
            <a:r>
              <a:rPr lang="en-US" dirty="0" smtClean="0">
                <a:cs typeface="Arial" pitchFamily="34" charset="0"/>
              </a:rPr>
              <a:t>In the past, users have been limited to use of Google Earth to view STI, that has been run as a separate application.</a:t>
            </a:r>
          </a:p>
          <a:p>
            <a:r>
              <a:rPr lang="en-US" dirty="0" smtClean="0">
                <a:cs typeface="Arial" pitchFamily="34" charset="0"/>
              </a:rPr>
              <a:t>This was, instead of being a feature, one excess usage requirement.</a:t>
            </a:r>
          </a:p>
        </p:txBody>
      </p:sp>
      <p:sp>
        <p:nvSpPr>
          <p:cNvPr id="10243" name="Title 2"/>
          <p:cNvSpPr>
            <a:spLocks noGrp="1"/>
          </p:cNvSpPr>
          <p:nvPr>
            <p:ph type="title"/>
          </p:nvPr>
        </p:nvSpPr>
        <p:spPr/>
        <p:txBody>
          <a:bodyPr/>
          <a:lstStyle/>
          <a:p>
            <a:pPr eaLnBrk="1" hangingPunct="1"/>
            <a:r>
              <a:rPr lang="en-US" dirty="0" smtClean="0"/>
              <a:t>Improvement of Web VTT STI</a:t>
            </a:r>
            <a:endParaRPr lang="hr-HR" dirty="0" smtClean="0"/>
          </a:p>
        </p:txBody>
      </p:sp>
    </p:spTree>
    <p:extLst>
      <p:ext uri="{BB962C8B-B14F-4D97-AF65-F5344CB8AC3E}">
        <p14:creationId xmlns:p14="http://schemas.microsoft.com/office/powerpoint/2010/main" val="1524077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r>
              <a:rPr lang="en-US" sz="3100" dirty="0" smtClean="0">
                <a:cs typeface="Arial" pitchFamily="34" charset="0"/>
              </a:rPr>
              <a:t>The goal is to create optimized, more efficient, more adoptable and cheaper solution.</a:t>
            </a:r>
          </a:p>
          <a:p>
            <a:r>
              <a:rPr lang="en-US" sz="3100" dirty="0" smtClean="0">
                <a:cs typeface="Arial" pitchFamily="34" charset="0"/>
              </a:rPr>
              <a:t>The solution does not depend on 3</a:t>
            </a:r>
            <a:r>
              <a:rPr lang="en-US" sz="3100" baseline="30000" dirty="0" smtClean="0">
                <a:cs typeface="Arial" pitchFamily="34" charset="0"/>
              </a:rPr>
              <a:t>rd</a:t>
            </a:r>
            <a:r>
              <a:rPr lang="en-US" sz="3100" dirty="0" smtClean="0">
                <a:cs typeface="Arial" pitchFamily="34" charset="0"/>
              </a:rPr>
              <a:t> parties.</a:t>
            </a:r>
          </a:p>
          <a:p>
            <a:r>
              <a:rPr lang="en-US" sz="3100" dirty="0" smtClean="0">
                <a:cs typeface="Arial" pitchFamily="34" charset="0"/>
              </a:rPr>
              <a:t>It is not dependent on particular technology.</a:t>
            </a:r>
          </a:p>
          <a:p>
            <a:r>
              <a:rPr lang="en-US" sz="3100" dirty="0" smtClean="0">
                <a:cs typeface="Arial" pitchFamily="34" charset="0"/>
              </a:rPr>
              <a:t>In the first stage of improvement, all existing features were moved inside the VTT application.</a:t>
            </a:r>
          </a:p>
          <a:p>
            <a:r>
              <a:rPr lang="en-US" sz="3100" dirty="0" smtClean="0">
                <a:cs typeface="Arial" pitchFamily="34" charset="0"/>
              </a:rPr>
              <a:t>With this transitional phase, foundation for complete web map based system was set.</a:t>
            </a:r>
          </a:p>
        </p:txBody>
      </p:sp>
      <p:sp>
        <p:nvSpPr>
          <p:cNvPr id="10243" name="Title 2"/>
          <p:cNvSpPr>
            <a:spLocks noGrp="1"/>
          </p:cNvSpPr>
          <p:nvPr>
            <p:ph type="title"/>
          </p:nvPr>
        </p:nvSpPr>
        <p:spPr/>
        <p:txBody>
          <a:bodyPr/>
          <a:lstStyle/>
          <a:p>
            <a:pPr eaLnBrk="1" hangingPunct="1"/>
            <a:r>
              <a:rPr lang="en-US" dirty="0" smtClean="0"/>
              <a:t>Improvement of Web VTT STI</a:t>
            </a:r>
            <a:endParaRPr lang="hr-HR" dirty="0" smtClean="0"/>
          </a:p>
        </p:txBody>
      </p:sp>
    </p:spTree>
    <p:extLst>
      <p:ext uri="{BB962C8B-B14F-4D97-AF65-F5344CB8AC3E}">
        <p14:creationId xmlns:p14="http://schemas.microsoft.com/office/powerpoint/2010/main" val="9975804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r>
              <a:rPr lang="en-GB" sz="2800" dirty="0" smtClean="0">
                <a:latin typeface="Arial" pitchFamily="34" charset="0"/>
                <a:cs typeface="Arial" pitchFamily="34" charset="0"/>
              </a:rPr>
              <a:t>First stage</a:t>
            </a:r>
            <a:r>
              <a:rPr lang="en-GB" sz="2800" dirty="0">
                <a:latin typeface="Arial" pitchFamily="34" charset="0"/>
                <a:cs typeface="Arial" pitchFamily="34" charset="0"/>
              </a:rPr>
              <a:t> </a:t>
            </a:r>
            <a:r>
              <a:rPr lang="en-GB" sz="2800" dirty="0" smtClean="0">
                <a:latin typeface="Arial" pitchFamily="34" charset="0"/>
                <a:cs typeface="Arial" pitchFamily="34" charset="0"/>
              </a:rPr>
              <a:t/>
            </a:r>
            <a:br>
              <a:rPr lang="en-GB" sz="2800" dirty="0" smtClean="0">
                <a:latin typeface="Arial" pitchFamily="34" charset="0"/>
                <a:cs typeface="Arial" pitchFamily="34" charset="0"/>
              </a:rPr>
            </a:br>
            <a:r>
              <a:rPr lang="en-GB" sz="2800" dirty="0" smtClean="0">
                <a:latin typeface="Arial" pitchFamily="34" charset="0"/>
                <a:cs typeface="Arial" pitchFamily="34" charset="0"/>
              </a:rPr>
              <a:t>resulted in </a:t>
            </a:r>
            <a:br>
              <a:rPr lang="en-GB" sz="2800" dirty="0" smtClean="0">
                <a:latin typeface="Arial" pitchFamily="34" charset="0"/>
                <a:cs typeface="Arial" pitchFamily="34" charset="0"/>
              </a:rPr>
            </a:br>
            <a:r>
              <a:rPr lang="en-GB" sz="2800" dirty="0" smtClean="0">
                <a:latin typeface="Arial" pitchFamily="34" charset="0"/>
                <a:cs typeface="Arial" pitchFamily="34" charset="0"/>
              </a:rPr>
              <a:t>positively </a:t>
            </a:r>
            <a:br>
              <a:rPr lang="en-GB" sz="2800" dirty="0" smtClean="0">
                <a:latin typeface="Arial" pitchFamily="34" charset="0"/>
                <a:cs typeface="Arial" pitchFamily="34" charset="0"/>
              </a:rPr>
            </a:br>
            <a:r>
              <a:rPr lang="en-GB" sz="2800" dirty="0" smtClean="0">
                <a:latin typeface="Arial" pitchFamily="34" charset="0"/>
                <a:cs typeface="Arial" pitchFamily="34" charset="0"/>
              </a:rPr>
              <a:t>accepted web </a:t>
            </a:r>
            <a:br>
              <a:rPr lang="en-GB" sz="2800" dirty="0" smtClean="0">
                <a:latin typeface="Arial" pitchFamily="34" charset="0"/>
                <a:cs typeface="Arial" pitchFamily="34" charset="0"/>
              </a:rPr>
            </a:br>
            <a:r>
              <a:rPr lang="en-GB" sz="2800" dirty="0" smtClean="0">
                <a:latin typeface="Arial" pitchFamily="34" charset="0"/>
                <a:cs typeface="Arial" pitchFamily="34" charset="0"/>
              </a:rPr>
              <a:t>map view</a:t>
            </a:r>
          </a:p>
          <a:p>
            <a:r>
              <a:rPr lang="en-GB" sz="2800" dirty="0" smtClean="0">
                <a:latin typeface="Arial" pitchFamily="34" charset="0"/>
                <a:cs typeface="Arial" pitchFamily="34" charset="0"/>
              </a:rPr>
              <a:t>Continuing on </a:t>
            </a:r>
            <a:br>
              <a:rPr lang="en-GB" sz="2800" dirty="0" smtClean="0">
                <a:latin typeface="Arial" pitchFamily="34" charset="0"/>
                <a:cs typeface="Arial" pitchFamily="34" charset="0"/>
              </a:rPr>
            </a:br>
            <a:r>
              <a:rPr lang="en-GB" sz="2800" dirty="0" smtClean="0">
                <a:latin typeface="Arial" pitchFamily="34" charset="0"/>
                <a:cs typeface="Arial" pitchFamily="34" charset="0"/>
              </a:rPr>
              <a:t>that, next stage </a:t>
            </a:r>
            <a:br>
              <a:rPr lang="en-GB" sz="2800" dirty="0" smtClean="0">
                <a:latin typeface="Arial" pitchFamily="34" charset="0"/>
                <a:cs typeface="Arial" pitchFamily="34" charset="0"/>
              </a:rPr>
            </a:br>
            <a:r>
              <a:rPr lang="en-GB" sz="2800" dirty="0" smtClean="0">
                <a:latin typeface="Arial" pitchFamily="34" charset="0"/>
                <a:cs typeface="Arial" pitchFamily="34" charset="0"/>
              </a:rPr>
              <a:t>of improvement </a:t>
            </a:r>
            <a:br>
              <a:rPr lang="en-GB" sz="2800" dirty="0" smtClean="0">
                <a:latin typeface="Arial" pitchFamily="34" charset="0"/>
                <a:cs typeface="Arial" pitchFamily="34" charset="0"/>
              </a:rPr>
            </a:br>
            <a:r>
              <a:rPr lang="en-GB" sz="2800" dirty="0" smtClean="0">
                <a:latin typeface="Arial" pitchFamily="34" charset="0"/>
                <a:cs typeface="Arial" pitchFamily="34" charset="0"/>
              </a:rPr>
              <a:t>is set in motion</a:t>
            </a:r>
          </a:p>
        </p:txBody>
      </p:sp>
      <p:sp>
        <p:nvSpPr>
          <p:cNvPr id="10243" name="Title 2"/>
          <p:cNvSpPr>
            <a:spLocks noGrp="1"/>
          </p:cNvSpPr>
          <p:nvPr>
            <p:ph type="title"/>
          </p:nvPr>
        </p:nvSpPr>
        <p:spPr/>
        <p:txBody>
          <a:bodyPr/>
          <a:lstStyle/>
          <a:p>
            <a:pPr eaLnBrk="1" hangingPunct="1"/>
            <a:r>
              <a:rPr lang="en-US" dirty="0" smtClean="0"/>
              <a:t>Improvement of Web VTT STI</a:t>
            </a:r>
            <a:endParaRPr lang="hr-HR" dirty="0" smtClean="0"/>
          </a:p>
        </p:txBody>
      </p:sp>
      <p:pic>
        <p:nvPicPr>
          <p:cNvPr id="1026" name="Picture 2" descr="D:\Pokos\_DOCUMENTS\CRUP\2013_09_DISC_Vukovar\presentation\working\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772816"/>
            <a:ext cx="5421635" cy="400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6254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r>
              <a:rPr lang="en-GB" sz="2800" dirty="0" smtClean="0">
                <a:latin typeface="Arial" pitchFamily="34" charset="0"/>
                <a:cs typeface="Arial" pitchFamily="34" charset="0"/>
              </a:rPr>
              <a:t>Giving the user more tools in one place</a:t>
            </a:r>
          </a:p>
          <a:p>
            <a:r>
              <a:rPr lang="en-GB" sz="2800" dirty="0" smtClean="0">
                <a:latin typeface="Arial" pitchFamily="34" charset="0"/>
                <a:cs typeface="Arial" pitchFamily="34" charset="0"/>
              </a:rPr>
              <a:t>All of the information and visualization inside users web browser, in full screen</a:t>
            </a:r>
            <a:endParaRPr lang="en-GB" sz="2800" dirty="0">
              <a:latin typeface="Arial" pitchFamily="34" charset="0"/>
              <a:cs typeface="Arial" pitchFamily="34" charset="0"/>
            </a:endParaRPr>
          </a:p>
          <a:p>
            <a:pPr marL="0" indent="0">
              <a:buNone/>
            </a:pPr>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r>
              <a:rPr lang="en-US" dirty="0" smtClean="0"/>
              <a:t>Improvement of Web VTT STI</a:t>
            </a:r>
            <a:endParaRPr lang="hr-HR" dirty="0" smtClean="0"/>
          </a:p>
        </p:txBody>
      </p:sp>
      <p:pic>
        <p:nvPicPr>
          <p:cNvPr id="5" name="Picture 2" descr="D:\Pokos\_DOCUMENTS\CRUP\2013_09_DISC_Vukovar\presentation\working\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881" y="3284984"/>
            <a:ext cx="5517591" cy="262947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descr="D:\Pokos\_DOCUMENTS\CRUP\2013_09_DISC_Vukovar\presentation\working\mouse_commands_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189" y="3068960"/>
            <a:ext cx="2733675" cy="25622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96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r>
              <a:rPr lang="en-GB" sz="2800" dirty="0" smtClean="0">
                <a:latin typeface="Arial" pitchFamily="34" charset="0"/>
                <a:cs typeface="Arial" pitchFamily="34" charset="0"/>
              </a:rPr>
              <a:t>Make most of screen area. </a:t>
            </a:r>
            <a:r>
              <a:rPr lang="en-GB" sz="2800" dirty="0">
                <a:latin typeface="Arial" pitchFamily="34" charset="0"/>
                <a:cs typeface="Arial" pitchFamily="34" charset="0"/>
              </a:rPr>
              <a:t>Simplify interface usage and </a:t>
            </a:r>
            <a:r>
              <a:rPr lang="en-GB" sz="2800" dirty="0" smtClean="0">
                <a:latin typeface="Arial" pitchFamily="34" charset="0"/>
                <a:cs typeface="Arial" pitchFamily="34" charset="0"/>
              </a:rPr>
              <a:t>elements</a:t>
            </a:r>
          </a:p>
          <a:p>
            <a:r>
              <a:rPr lang="en-GB" sz="2800" dirty="0" smtClean="0">
                <a:latin typeface="Arial" pitchFamily="34" charset="0"/>
                <a:cs typeface="Arial" pitchFamily="34" charset="0"/>
              </a:rPr>
              <a:t>Give the user choice of the data and layout he wants to see</a:t>
            </a:r>
          </a:p>
          <a:p>
            <a:r>
              <a:rPr lang="en-GB" sz="2800" dirty="0" smtClean="0">
                <a:latin typeface="Arial" pitchFamily="34" charset="0"/>
                <a:cs typeface="Arial" pitchFamily="34" charset="0"/>
              </a:rPr>
              <a:t>Keep </a:t>
            </a:r>
            <a:r>
              <a:rPr lang="en-GB" sz="2800" dirty="0">
                <a:latin typeface="Arial" pitchFamily="34" charset="0"/>
                <a:cs typeface="Arial" pitchFamily="34" charset="0"/>
              </a:rPr>
              <a:t>it </a:t>
            </a:r>
            <a:r>
              <a:rPr lang="en-GB" sz="2800" dirty="0" smtClean="0">
                <a:latin typeface="Arial" pitchFamily="34" charset="0"/>
                <a:cs typeface="Arial" pitchFamily="34" charset="0"/>
              </a:rPr>
              <a:t>intuitive</a:t>
            </a:r>
          </a:p>
        </p:txBody>
      </p:sp>
      <p:sp>
        <p:nvSpPr>
          <p:cNvPr id="10243" name="Title 2"/>
          <p:cNvSpPr>
            <a:spLocks noGrp="1"/>
          </p:cNvSpPr>
          <p:nvPr>
            <p:ph type="title"/>
          </p:nvPr>
        </p:nvSpPr>
        <p:spPr/>
        <p:txBody>
          <a:bodyPr/>
          <a:lstStyle/>
          <a:p>
            <a:pPr eaLnBrk="1" hangingPunct="1"/>
            <a:r>
              <a:rPr lang="en-US" dirty="0" smtClean="0"/>
              <a:t>Improvement </a:t>
            </a:r>
            <a:r>
              <a:rPr lang="en-US" dirty="0"/>
              <a:t>of Web VTT STI</a:t>
            </a:r>
            <a:endParaRPr lang="hr-HR" dirty="0" smtClean="0"/>
          </a:p>
        </p:txBody>
      </p:sp>
      <p:pic>
        <p:nvPicPr>
          <p:cNvPr id="3074" name="Picture 2" descr="D:\Pokos\_DOCUMENTS\CRUP\2013_09_DISC_Vukovar\presentation\working\a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437112"/>
            <a:ext cx="8505826"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141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p:txBody>
          <a:bodyPr/>
          <a:lstStyle/>
          <a:p>
            <a:pPr marL="0" indent="0">
              <a:buNone/>
            </a:pPr>
            <a:r>
              <a:rPr lang="en-US" sz="3000" dirty="0" smtClean="0"/>
              <a:t>During the past years we have been working on:</a:t>
            </a:r>
          </a:p>
          <a:p>
            <a:r>
              <a:rPr lang="en-US" sz="3000" dirty="0" smtClean="0"/>
              <a:t>Implementation of River Information Services in Bulgaria – </a:t>
            </a:r>
            <a:r>
              <a:rPr lang="en-US" sz="3000" dirty="0" err="1" smtClean="0"/>
              <a:t>BulRis</a:t>
            </a:r>
            <a:endParaRPr lang="en-US" sz="3000" dirty="0" smtClean="0"/>
          </a:p>
          <a:p>
            <a:r>
              <a:rPr lang="en-US" sz="3000" dirty="0" smtClean="0"/>
              <a:t>Completion of Sava </a:t>
            </a:r>
            <a:r>
              <a:rPr lang="en-US" sz="3000" dirty="0" err="1" smtClean="0"/>
              <a:t>Navigo</a:t>
            </a:r>
            <a:r>
              <a:rPr lang="en-US" sz="3000" dirty="0" smtClean="0"/>
              <a:t> and execution of follow-up project Discover </a:t>
            </a:r>
            <a:r>
              <a:rPr lang="en-US" sz="3000" dirty="0" err="1" smtClean="0"/>
              <a:t>Posavina</a:t>
            </a:r>
            <a:endParaRPr lang="en-US" sz="3000" dirty="0" smtClean="0"/>
          </a:p>
          <a:p>
            <a:r>
              <a:rPr lang="en-GB" sz="3000" dirty="0" smtClean="0"/>
              <a:t>Successful participation in </a:t>
            </a:r>
            <a:r>
              <a:rPr lang="en-GB" sz="3000" dirty="0" err="1" smtClean="0"/>
              <a:t>Platina</a:t>
            </a:r>
            <a:r>
              <a:rPr lang="en-GB" sz="3000" dirty="0" smtClean="0"/>
              <a:t>, Hint, </a:t>
            </a:r>
            <a:r>
              <a:rPr lang="en-GB" sz="3000" dirty="0" err="1" smtClean="0"/>
              <a:t>Neli</a:t>
            </a:r>
            <a:r>
              <a:rPr lang="en-GB" sz="3000" dirty="0" smtClean="0"/>
              <a:t>, Rising</a:t>
            </a:r>
          </a:p>
          <a:p>
            <a:r>
              <a:rPr lang="en-GB" sz="3000" dirty="0" smtClean="0"/>
              <a:t>Involvement in development of strategies and legal aspects of Inland navigation in Croatia</a:t>
            </a:r>
          </a:p>
        </p:txBody>
      </p:sp>
      <p:sp>
        <p:nvSpPr>
          <p:cNvPr id="8195" name="Title 2"/>
          <p:cNvSpPr>
            <a:spLocks noGrp="1"/>
          </p:cNvSpPr>
          <p:nvPr>
            <p:ph type="title"/>
          </p:nvPr>
        </p:nvSpPr>
        <p:spPr/>
        <p:txBody>
          <a:bodyPr/>
          <a:lstStyle/>
          <a:p>
            <a:r>
              <a:rPr lang="en-US" sz="5400" dirty="0" smtClean="0"/>
              <a:t>Past years</a:t>
            </a:r>
            <a:endParaRPr lang="hr-HR" dirty="0" smtClean="0"/>
          </a:p>
        </p:txBody>
      </p:sp>
    </p:spTree>
    <p:extLst>
      <p:ext uri="{BB962C8B-B14F-4D97-AF65-F5344CB8AC3E}">
        <p14:creationId xmlns:p14="http://schemas.microsoft.com/office/powerpoint/2010/main" val="2852242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1600200"/>
            <a:ext cx="8363272" cy="4525963"/>
          </a:xfrm>
        </p:spPr>
        <p:txBody>
          <a:bodyPr/>
          <a:lstStyle/>
          <a:p>
            <a:r>
              <a:rPr lang="en-US" sz="3000" dirty="0" smtClean="0">
                <a:cs typeface="Arial" pitchFamily="34" charset="0"/>
              </a:rPr>
              <a:t>Real</a:t>
            </a:r>
            <a:r>
              <a:rPr lang="hr-HR" sz="3000" dirty="0" smtClean="0">
                <a:cs typeface="Arial" pitchFamily="34" charset="0"/>
              </a:rPr>
              <a:t>-</a:t>
            </a:r>
            <a:r>
              <a:rPr lang="en-US" sz="3000" dirty="0" smtClean="0">
                <a:cs typeface="Arial" pitchFamily="34" charset="0"/>
              </a:rPr>
              <a:t>time fed information</a:t>
            </a:r>
          </a:p>
          <a:p>
            <a:pPr marL="742950" lvl="2" indent="-342900">
              <a:buFont typeface="Arial" charset="0"/>
              <a:buChar char="•"/>
            </a:pPr>
            <a:r>
              <a:rPr lang="en-US" sz="2500" dirty="0" smtClean="0">
                <a:cs typeface="Arial" pitchFamily="34" charset="0"/>
              </a:rPr>
              <a:t>AIS live data and history simulation</a:t>
            </a:r>
          </a:p>
          <a:p>
            <a:r>
              <a:rPr lang="en-US" sz="3000" dirty="0" smtClean="0">
                <a:cs typeface="Arial" pitchFamily="34" charset="0"/>
              </a:rPr>
              <a:t>One click away information</a:t>
            </a:r>
          </a:p>
          <a:p>
            <a:pPr lvl="1">
              <a:buFont typeface="Arial" panose="020B0604020202020204" pitchFamily="34" charset="0"/>
              <a:buChar char="•"/>
            </a:pPr>
            <a:r>
              <a:rPr lang="en-US" sz="2500" dirty="0" smtClean="0">
                <a:cs typeface="Arial" pitchFamily="34" charset="0"/>
              </a:rPr>
              <a:t>Target search and details from AIS, ERI, DGW</a:t>
            </a:r>
          </a:p>
          <a:p>
            <a:pPr lvl="1">
              <a:buFont typeface="Arial" panose="020B0604020202020204" pitchFamily="34" charset="0"/>
              <a:buChar char="•"/>
            </a:pPr>
            <a:r>
              <a:rPr lang="en-US" sz="2500" dirty="0" smtClean="0">
                <a:cs typeface="Arial" pitchFamily="34" charset="0"/>
              </a:rPr>
              <a:t>NTS (search, display, detail)</a:t>
            </a:r>
          </a:p>
          <a:p>
            <a:pPr lvl="1">
              <a:buFont typeface="Arial" panose="020B0604020202020204" pitchFamily="34" charset="0"/>
              <a:buChar char="•"/>
            </a:pPr>
            <a:r>
              <a:rPr lang="en-US" sz="2500" dirty="0" smtClean="0">
                <a:cs typeface="Arial" pitchFamily="34" charset="0"/>
              </a:rPr>
              <a:t>Hydrological and meteorological data (current, forecasts)</a:t>
            </a:r>
          </a:p>
          <a:p>
            <a:pPr lvl="1">
              <a:buFont typeface="Arial" panose="020B0604020202020204" pitchFamily="34" charset="0"/>
              <a:buChar char="•"/>
            </a:pPr>
            <a:r>
              <a:rPr lang="en-US" sz="2500" dirty="0" smtClean="0">
                <a:cs typeface="Arial" pitchFamily="34" charset="0"/>
              </a:rPr>
              <a:t>ENC and GIS objects information</a:t>
            </a:r>
          </a:p>
          <a:p>
            <a:pPr lvl="1">
              <a:buFont typeface="Arial" panose="020B0604020202020204" pitchFamily="34" charset="0"/>
              <a:buChar char="•"/>
            </a:pPr>
            <a:r>
              <a:rPr lang="en-US" sz="2500" dirty="0" smtClean="0">
                <a:cs typeface="Arial" pitchFamily="34" charset="0"/>
              </a:rPr>
              <a:t>Messaging, Alarms, Warnings, Emergencies, RMS</a:t>
            </a:r>
          </a:p>
          <a:p>
            <a:pPr lvl="1">
              <a:buFont typeface="Arial" panose="020B0604020202020204" pitchFamily="34" charset="0"/>
              <a:buChar char="•"/>
            </a:pPr>
            <a:r>
              <a:rPr lang="en-US" sz="2500" dirty="0" smtClean="0">
                <a:cs typeface="Arial" pitchFamily="34" charset="0"/>
              </a:rPr>
              <a:t>User notes and remarks</a:t>
            </a:r>
          </a:p>
        </p:txBody>
      </p:sp>
      <p:sp>
        <p:nvSpPr>
          <p:cNvPr id="10243" name="Title 2"/>
          <p:cNvSpPr>
            <a:spLocks noGrp="1"/>
          </p:cNvSpPr>
          <p:nvPr>
            <p:ph type="title"/>
          </p:nvPr>
        </p:nvSpPr>
        <p:spPr/>
        <p:txBody>
          <a:bodyPr/>
          <a:lstStyle/>
          <a:p>
            <a:pPr eaLnBrk="1" hangingPunct="1"/>
            <a:r>
              <a:rPr lang="en-US" dirty="0" smtClean="0"/>
              <a:t>Improvement </a:t>
            </a:r>
            <a:r>
              <a:rPr lang="en-US" dirty="0"/>
              <a:t>of Web VTT STI</a:t>
            </a:r>
            <a:endParaRPr lang="hr-HR" dirty="0" smtClean="0"/>
          </a:p>
        </p:txBody>
      </p:sp>
    </p:spTree>
    <p:extLst>
      <p:ext uri="{BB962C8B-B14F-4D97-AF65-F5344CB8AC3E}">
        <p14:creationId xmlns:p14="http://schemas.microsoft.com/office/powerpoint/2010/main" val="2671277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pPr marL="0" indent="0">
              <a:buNone/>
            </a:pPr>
            <a:r>
              <a:rPr lang="en-GB" sz="2800" dirty="0" smtClean="0">
                <a:latin typeface="Arial" pitchFamily="34" charset="0"/>
                <a:cs typeface="Arial" pitchFamily="34" charset="0"/>
              </a:rPr>
              <a:t>With all of the possible data to be shown, being mindful of screen clutter to provide pleasant UI </a:t>
            </a:r>
          </a:p>
          <a:p>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r>
              <a:rPr lang="hr-HR" dirty="0" smtClean="0"/>
              <a:t>I</a:t>
            </a:r>
            <a:r>
              <a:rPr lang="en-US" dirty="0" err="1" smtClean="0"/>
              <a:t>mprovement</a:t>
            </a:r>
            <a:r>
              <a:rPr lang="en-US" dirty="0" smtClean="0"/>
              <a:t> </a:t>
            </a:r>
            <a:r>
              <a:rPr lang="en-US" dirty="0"/>
              <a:t>of Web VTT STI</a:t>
            </a:r>
            <a:endParaRPr lang="hr-HR" dirty="0" smtClean="0"/>
          </a:p>
        </p:txBody>
      </p:sp>
      <p:pic>
        <p:nvPicPr>
          <p:cNvPr id="2050" name="Picture 2" descr="D:\Pokos\_DOCUMENTS\CRUP\2013_09_DISC_Vukovar\presentation\working\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599722"/>
            <a:ext cx="7632973" cy="363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0638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pPr marL="0" indent="0">
              <a:buNone/>
            </a:pPr>
            <a:r>
              <a:rPr lang="en-GB" sz="2800" dirty="0" smtClean="0">
                <a:latin typeface="Arial" pitchFamily="34" charset="0"/>
                <a:cs typeface="Arial" pitchFamily="34" charset="0"/>
              </a:rPr>
              <a:t>Display of data, from plentiful …</a:t>
            </a:r>
          </a:p>
        </p:txBody>
      </p:sp>
      <p:sp>
        <p:nvSpPr>
          <p:cNvPr id="10243" name="Title 2"/>
          <p:cNvSpPr>
            <a:spLocks noGrp="1"/>
          </p:cNvSpPr>
          <p:nvPr>
            <p:ph type="title"/>
          </p:nvPr>
        </p:nvSpPr>
        <p:spPr/>
        <p:txBody>
          <a:bodyPr/>
          <a:lstStyle/>
          <a:p>
            <a:pPr eaLnBrk="1" hangingPunct="1"/>
            <a:r>
              <a:rPr lang="en-US" dirty="0" smtClean="0"/>
              <a:t>Improvement </a:t>
            </a:r>
            <a:r>
              <a:rPr lang="en-US" dirty="0"/>
              <a:t>of Web VTT STI</a:t>
            </a:r>
            <a:endParaRPr lang="hr-HR" dirty="0" smtClean="0"/>
          </a:p>
        </p:txBody>
      </p:sp>
      <p:pic>
        <p:nvPicPr>
          <p:cNvPr id="4098" name="Picture 2" descr="D:\Pokos\_DOCUMENTS\CRUP\2013_09_DISC_Vukovar\presentation\working\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276872"/>
            <a:ext cx="7864177" cy="374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6829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pPr marL="0" indent="0">
              <a:buNone/>
            </a:pPr>
            <a:r>
              <a:rPr lang="hr-HR" sz="2800" dirty="0" smtClean="0">
                <a:latin typeface="Arial" pitchFamily="34" charset="0"/>
                <a:cs typeface="Arial" pitchFamily="34" charset="0"/>
              </a:rPr>
              <a:t>...t</a:t>
            </a:r>
            <a:r>
              <a:rPr lang="en-GB" sz="2800" dirty="0" smtClean="0">
                <a:latin typeface="Arial" pitchFamily="34" charset="0"/>
                <a:cs typeface="Arial" pitchFamily="34" charset="0"/>
              </a:rPr>
              <a:t>o focused.</a:t>
            </a:r>
          </a:p>
        </p:txBody>
      </p:sp>
      <p:sp>
        <p:nvSpPr>
          <p:cNvPr id="10243" name="Title 2"/>
          <p:cNvSpPr>
            <a:spLocks noGrp="1"/>
          </p:cNvSpPr>
          <p:nvPr>
            <p:ph type="title"/>
          </p:nvPr>
        </p:nvSpPr>
        <p:spPr/>
        <p:txBody>
          <a:bodyPr/>
          <a:lstStyle/>
          <a:p>
            <a:pPr eaLnBrk="1" hangingPunct="1"/>
            <a:r>
              <a:rPr lang="en-US" dirty="0" smtClean="0"/>
              <a:t>Improvement </a:t>
            </a:r>
            <a:r>
              <a:rPr lang="en-US" dirty="0"/>
              <a:t>of Web VTT STI</a:t>
            </a:r>
            <a:endParaRPr lang="hr-HR" dirty="0" smtClean="0"/>
          </a:p>
        </p:txBody>
      </p:sp>
      <p:pic>
        <p:nvPicPr>
          <p:cNvPr id="5122" name="Picture 2" descr="D:\Pokos\_DOCUMENTS\CRUP\2013_09_DISC_Vukovar\presentation\working\5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276872"/>
            <a:ext cx="7885832" cy="3758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1835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pPr marL="0" indent="0">
              <a:buNone/>
            </a:pPr>
            <a:r>
              <a:rPr lang="en-GB" sz="2800" dirty="0" smtClean="0">
                <a:latin typeface="Arial" pitchFamily="34" charset="0"/>
                <a:cs typeface="Arial" pitchFamily="34" charset="0"/>
              </a:rPr>
              <a:t>With different base and added layers</a:t>
            </a:r>
          </a:p>
        </p:txBody>
      </p:sp>
      <p:sp>
        <p:nvSpPr>
          <p:cNvPr id="10243" name="Title 2"/>
          <p:cNvSpPr>
            <a:spLocks noGrp="1"/>
          </p:cNvSpPr>
          <p:nvPr>
            <p:ph type="title"/>
          </p:nvPr>
        </p:nvSpPr>
        <p:spPr/>
        <p:txBody>
          <a:bodyPr/>
          <a:lstStyle/>
          <a:p>
            <a:pPr eaLnBrk="1" hangingPunct="1"/>
            <a:r>
              <a:rPr lang="en-US" dirty="0" smtClean="0"/>
              <a:t>Improvement </a:t>
            </a:r>
            <a:r>
              <a:rPr lang="en-US" dirty="0"/>
              <a:t>of Web VTT STI</a:t>
            </a:r>
            <a:endParaRPr lang="hr-HR" dirty="0" smtClean="0"/>
          </a:p>
        </p:txBody>
      </p:sp>
      <p:pic>
        <p:nvPicPr>
          <p:cNvPr id="6146" name="Picture 2" descr="D:\Pokos\_DOCUMENTS\CRUP\2013_09_DISC_Vukovar\presentation\working\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5" y="2253244"/>
            <a:ext cx="8208912" cy="391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874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r>
              <a:rPr lang="en-GB" sz="2800" dirty="0" smtClean="0">
                <a:latin typeface="Arial" pitchFamily="34" charset="0"/>
                <a:cs typeface="Arial" pitchFamily="34" charset="0"/>
              </a:rPr>
              <a:t>NTS in text or icon display</a:t>
            </a:r>
          </a:p>
          <a:p>
            <a:r>
              <a:rPr lang="en-GB" sz="2800" dirty="0" smtClean="0">
                <a:latin typeface="Arial" pitchFamily="34" charset="0"/>
                <a:cs typeface="Arial" pitchFamily="34" charset="0"/>
              </a:rPr>
              <a:t>Grouping of close by messages</a:t>
            </a:r>
          </a:p>
          <a:p>
            <a:r>
              <a:rPr lang="en-GB" sz="2800" dirty="0" smtClean="0">
                <a:latin typeface="Arial" pitchFamily="34" charset="0"/>
                <a:cs typeface="Arial" pitchFamily="34" charset="0"/>
              </a:rPr>
              <a:t>Display of message coverage</a:t>
            </a:r>
          </a:p>
          <a:p>
            <a:pPr marL="0" indent="0">
              <a:buNone/>
            </a:pPr>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r>
              <a:rPr lang="en-US" dirty="0" smtClean="0"/>
              <a:t>Improvement </a:t>
            </a:r>
            <a:r>
              <a:rPr lang="en-US" dirty="0"/>
              <a:t>of Web VTT STI</a:t>
            </a:r>
            <a:endParaRPr lang="hr-HR" dirty="0" smtClean="0"/>
          </a:p>
        </p:txBody>
      </p:sp>
      <p:pic>
        <p:nvPicPr>
          <p:cNvPr id="1028" name="Picture 4" descr="D:\Pokos\_DOCUMENTS\CRUP\2013_11_EG_CRUP\working\nts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486886"/>
            <a:ext cx="8640960" cy="239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9518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p:txBody>
          <a:bodyPr/>
          <a:lstStyle/>
          <a:p>
            <a:pPr marL="0" indent="0">
              <a:buNone/>
            </a:pPr>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r>
              <a:rPr lang="en-US" dirty="0" smtClean="0"/>
              <a:t>Improvement </a:t>
            </a:r>
            <a:r>
              <a:rPr lang="en-US" dirty="0"/>
              <a:t>of Web VTT STI</a:t>
            </a:r>
            <a:endParaRPr lang="hr-HR" dirty="0" smtClean="0"/>
          </a:p>
        </p:txBody>
      </p:sp>
      <p:pic>
        <p:nvPicPr>
          <p:cNvPr id="2050" name="Picture 2" descr="D:\Pokos\_DOCUMENTS\CRUP\2013_11_EG_CRUP\working\nts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1"/>
            <a:ext cx="8280920" cy="4580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83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2"/>
          <p:cNvSpPr>
            <a:spLocks noGrp="1"/>
          </p:cNvSpPr>
          <p:nvPr>
            <p:ph type="title"/>
          </p:nvPr>
        </p:nvSpPr>
        <p:spPr/>
        <p:txBody>
          <a:bodyPr/>
          <a:lstStyle/>
          <a:p>
            <a:pPr eaLnBrk="1" hangingPunct="1"/>
            <a:r>
              <a:rPr lang="en-US" dirty="0" smtClean="0"/>
              <a:t>Improvement </a:t>
            </a:r>
            <a:r>
              <a:rPr lang="en-US" dirty="0"/>
              <a:t>of Web VTT STI</a:t>
            </a:r>
            <a:endParaRPr lang="hr-HR" dirty="0" smtClean="0"/>
          </a:p>
        </p:txBody>
      </p:sp>
      <p:sp>
        <p:nvSpPr>
          <p:cNvPr id="2" name="Content Placeholder 1"/>
          <p:cNvSpPr>
            <a:spLocks noGrp="1"/>
          </p:cNvSpPr>
          <p:nvPr>
            <p:ph idx="1"/>
          </p:nvPr>
        </p:nvSpPr>
        <p:spPr/>
        <p:txBody>
          <a:bodyPr/>
          <a:lstStyle/>
          <a:p>
            <a:r>
              <a:rPr lang="en-US" dirty="0" smtClean="0"/>
              <a:t>Above </a:t>
            </a:r>
            <a:r>
              <a:rPr lang="en-US" dirty="0"/>
              <a:t>80% of existing functionalities </a:t>
            </a:r>
            <a:br>
              <a:rPr lang="en-US" dirty="0"/>
            </a:br>
            <a:r>
              <a:rPr lang="en-US" dirty="0" smtClean="0"/>
              <a:t>already </a:t>
            </a:r>
            <a:r>
              <a:rPr lang="en-US" dirty="0"/>
              <a:t>available on the tablet devices </a:t>
            </a:r>
            <a:endParaRPr lang="en-US" dirty="0" smtClean="0"/>
          </a:p>
          <a:p>
            <a:endParaRPr lang="en-US" dirty="0" smtClean="0"/>
          </a:p>
          <a:p>
            <a:r>
              <a:rPr lang="en-US" dirty="0" smtClean="0"/>
              <a:t>Continuously build and improve </a:t>
            </a:r>
          </a:p>
          <a:p>
            <a:r>
              <a:rPr lang="en-US" dirty="0" smtClean="0"/>
              <a:t>Listen for feedback and be in </a:t>
            </a:r>
            <a:br>
              <a:rPr lang="en-US" dirty="0" smtClean="0"/>
            </a:br>
            <a:r>
              <a:rPr lang="en-US" dirty="0" smtClean="0"/>
              <a:t>pace with developing standards</a:t>
            </a:r>
          </a:p>
          <a:p>
            <a:r>
              <a:rPr lang="en-US" dirty="0" smtClean="0"/>
              <a:t>Look to incorporate new</a:t>
            </a:r>
            <a:br>
              <a:rPr lang="en-US" dirty="0" smtClean="0"/>
            </a:br>
            <a:r>
              <a:rPr lang="en-US" dirty="0" smtClean="0"/>
              <a:t>technologies</a:t>
            </a:r>
          </a:p>
        </p:txBody>
      </p:sp>
      <p:pic>
        <p:nvPicPr>
          <p:cNvPr id="7171" name="Picture 3" descr="D:\Pokos\_DOCUMENTS\CRUP\2013_09_DISC_Vukovar\presentation\working\blah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835759"/>
            <a:ext cx="4329545" cy="432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3863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3808" y="3631126"/>
            <a:ext cx="3332602" cy="769441"/>
          </a:xfrm>
          <a:prstGeom prst="rect">
            <a:avLst/>
          </a:prstGeom>
          <a:noFill/>
        </p:spPr>
        <p:txBody>
          <a:bodyPr wrap="square" rtlCol="0">
            <a:spAutoFit/>
          </a:bodyPr>
          <a:lstStyle/>
          <a:p>
            <a:r>
              <a:rPr lang="en-US" sz="4400" b="1" dirty="0" smtClean="0"/>
              <a:t>Questions?</a:t>
            </a:r>
            <a:endParaRPr lang="hr-HR" dirty="0"/>
          </a:p>
        </p:txBody>
      </p:sp>
    </p:spTree>
    <p:extLst>
      <p:ext uri="{BB962C8B-B14F-4D97-AF65-F5344CB8AC3E}">
        <p14:creationId xmlns:p14="http://schemas.microsoft.com/office/powerpoint/2010/main" val="29067735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pPr marL="0" indent="0" algn="ctr">
              <a:spcAft>
                <a:spcPts val="1200"/>
              </a:spcAft>
              <a:buNone/>
            </a:pPr>
            <a:r>
              <a:rPr lang="en-US" sz="6600" dirty="0" smtClean="0"/>
              <a:t>RIS Architecture</a:t>
            </a:r>
          </a:p>
          <a:p>
            <a:pPr marL="0" indent="0" algn="ctr">
              <a:spcAft>
                <a:spcPts val="1200"/>
              </a:spcAft>
              <a:buNone/>
            </a:pPr>
            <a:r>
              <a:rPr lang="en-US" sz="2800" dirty="0" smtClean="0"/>
              <a:t>Development of new RIS architecture</a:t>
            </a:r>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endParaRPr lang="hr-HR" sz="3100" dirty="0" smtClean="0"/>
          </a:p>
        </p:txBody>
      </p:sp>
      <p:sp>
        <p:nvSpPr>
          <p:cNvPr id="5" name="TextBox 4"/>
          <p:cNvSpPr txBox="1"/>
          <p:nvPr/>
        </p:nvSpPr>
        <p:spPr>
          <a:xfrm>
            <a:off x="4283968" y="5662989"/>
            <a:ext cx="4608512" cy="646331"/>
          </a:xfrm>
          <a:prstGeom prst="rect">
            <a:avLst/>
          </a:prstGeom>
          <a:noFill/>
        </p:spPr>
        <p:txBody>
          <a:bodyPr wrap="square" rtlCol="0">
            <a:spAutoFit/>
          </a:bodyPr>
          <a:lstStyle/>
          <a:p>
            <a:pPr algn="r"/>
            <a:r>
              <a:rPr lang="en-US" dirty="0" err="1" smtClean="0"/>
              <a:t>Hrvoje</a:t>
            </a:r>
            <a:r>
              <a:rPr lang="en-US" dirty="0" smtClean="0"/>
              <a:t> </a:t>
            </a:r>
            <a:r>
              <a:rPr lang="en-US" dirty="0" err="1" smtClean="0"/>
              <a:t>Kotnik</a:t>
            </a:r>
            <a:r>
              <a:rPr lang="en-US" dirty="0" smtClean="0"/>
              <a:t/>
            </a:r>
            <a:br>
              <a:rPr lang="en-US" dirty="0" smtClean="0"/>
            </a:br>
            <a:r>
              <a:rPr lang="en-US" dirty="0" smtClean="0"/>
              <a:t>Zagreb</a:t>
            </a:r>
            <a:r>
              <a:rPr lang="hr-HR" dirty="0" smtClean="0"/>
              <a:t>, </a:t>
            </a:r>
            <a:r>
              <a:rPr lang="en-US" dirty="0" smtClean="0"/>
              <a:t>13</a:t>
            </a:r>
            <a:r>
              <a:rPr lang="hr-HR" dirty="0" smtClean="0"/>
              <a:t>.1</a:t>
            </a:r>
            <a:r>
              <a:rPr lang="en-US" dirty="0" smtClean="0"/>
              <a:t>1</a:t>
            </a:r>
            <a:r>
              <a:rPr lang="hr-HR" dirty="0" smtClean="0"/>
              <a:t>.2013.</a:t>
            </a:r>
            <a:endParaRPr lang="hr-HR" dirty="0"/>
          </a:p>
        </p:txBody>
      </p:sp>
    </p:spTree>
    <p:extLst>
      <p:ext uri="{BB962C8B-B14F-4D97-AF65-F5344CB8AC3E}">
        <p14:creationId xmlns:p14="http://schemas.microsoft.com/office/powerpoint/2010/main" val="29746162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p:txBody>
          <a:bodyPr/>
          <a:lstStyle/>
          <a:p>
            <a:pPr marL="0" indent="0">
              <a:buNone/>
            </a:pPr>
            <a:r>
              <a:rPr lang="hr-HR" sz="3000" dirty="0" smtClean="0"/>
              <a:t>Focus in last year</a:t>
            </a:r>
            <a:r>
              <a:rPr lang="en-US" sz="3000" dirty="0" smtClean="0"/>
              <a:t>s of</a:t>
            </a:r>
            <a:r>
              <a:rPr lang="hr-HR" sz="3000" dirty="0" smtClean="0"/>
              <a:t> development was on improvement existing technologies, adopting new standards and creating new possibilities.</a:t>
            </a:r>
          </a:p>
          <a:p>
            <a:r>
              <a:rPr lang="hr-HR" sz="2800" dirty="0" smtClean="0"/>
              <a:t>Improvement in </a:t>
            </a:r>
            <a:r>
              <a:rPr lang="hr-HR" sz="2800" dirty="0"/>
              <a:t>VTT –with using new </a:t>
            </a:r>
            <a:r>
              <a:rPr lang="hr-HR" sz="2800" dirty="0" smtClean="0"/>
              <a:t>technoligies creating more efficient, more adoptable and cheaper s</a:t>
            </a:r>
            <a:r>
              <a:rPr lang="en-US" sz="2800" dirty="0" smtClean="0"/>
              <a:t>o</a:t>
            </a:r>
            <a:r>
              <a:rPr lang="hr-HR" sz="2800" dirty="0" smtClean="0"/>
              <a:t>lution.</a:t>
            </a:r>
            <a:endParaRPr lang="en-US" sz="2800" dirty="0" smtClean="0"/>
          </a:p>
          <a:p>
            <a:r>
              <a:rPr lang="hr-HR" sz="2800" dirty="0" smtClean="0"/>
              <a:t>ePort </a:t>
            </a:r>
            <a:r>
              <a:rPr lang="hr-HR" sz="2800" dirty="0"/>
              <a:t>– </a:t>
            </a:r>
            <a:r>
              <a:rPr lang="hr-HR" sz="2800" dirty="0" smtClean="0"/>
              <a:t>Introducing RIS into Port related processes.</a:t>
            </a:r>
            <a:endParaRPr lang="en-US" sz="2800" dirty="0" smtClean="0"/>
          </a:p>
          <a:p>
            <a:r>
              <a:rPr lang="en-US" sz="2800" dirty="0" smtClean="0"/>
              <a:t>New system </a:t>
            </a:r>
            <a:r>
              <a:rPr lang="en-US" sz="2800" dirty="0" err="1" smtClean="0"/>
              <a:t>arhitecture</a:t>
            </a:r>
            <a:endParaRPr lang="en-US" sz="2800" dirty="0" smtClean="0"/>
          </a:p>
          <a:p>
            <a:r>
              <a:rPr lang="en-US" sz="2800" dirty="0" smtClean="0"/>
              <a:t>Working on domestic and international projects</a:t>
            </a:r>
            <a:endParaRPr lang="en-GB" sz="2800" dirty="0" smtClean="0"/>
          </a:p>
        </p:txBody>
      </p:sp>
      <p:sp>
        <p:nvSpPr>
          <p:cNvPr id="8195" name="Title 2"/>
          <p:cNvSpPr>
            <a:spLocks noGrp="1"/>
          </p:cNvSpPr>
          <p:nvPr>
            <p:ph type="title"/>
          </p:nvPr>
        </p:nvSpPr>
        <p:spPr/>
        <p:txBody>
          <a:bodyPr/>
          <a:lstStyle/>
          <a:p>
            <a:r>
              <a:rPr lang="hr-HR" sz="5400" dirty="0" smtClean="0"/>
              <a:t>Summary</a:t>
            </a:r>
            <a:endParaRPr lang="hr-HR" dirty="0" smtClean="0"/>
          </a:p>
        </p:txBody>
      </p:sp>
    </p:spTree>
    <p:extLst>
      <p:ext uri="{BB962C8B-B14F-4D97-AF65-F5344CB8AC3E}">
        <p14:creationId xmlns:p14="http://schemas.microsoft.com/office/powerpoint/2010/main" val="1805758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p:txBody>
          <a:bodyPr/>
          <a:lstStyle/>
          <a:p>
            <a:pPr marL="0" indent="0">
              <a:buNone/>
            </a:pPr>
            <a:r>
              <a:rPr lang="en-US" sz="3000" dirty="0" smtClean="0"/>
              <a:t>Motivation for the new architecture</a:t>
            </a:r>
          </a:p>
          <a:p>
            <a:r>
              <a:rPr lang="en-US" sz="3000" dirty="0" smtClean="0"/>
              <a:t>When developing and analyzing the system common points and patterns were identified</a:t>
            </a:r>
          </a:p>
          <a:p>
            <a:r>
              <a:rPr lang="en-US" sz="3000" dirty="0" smtClean="0"/>
              <a:t>The idea of supporting the data for core and external applications in similar way</a:t>
            </a:r>
          </a:p>
          <a:p>
            <a:r>
              <a:rPr lang="en-US" sz="3000" dirty="0" smtClean="0"/>
              <a:t>With the increased interest into expanding the use of RIS and RIS data, aggregation of the same would provide stable foundation</a:t>
            </a:r>
          </a:p>
          <a:p>
            <a:endParaRPr lang="en-US" sz="3000" dirty="0" smtClean="0"/>
          </a:p>
        </p:txBody>
      </p:sp>
      <p:sp>
        <p:nvSpPr>
          <p:cNvPr id="8195" name="Title 2"/>
          <p:cNvSpPr>
            <a:spLocks noGrp="1"/>
          </p:cNvSpPr>
          <p:nvPr>
            <p:ph type="title"/>
          </p:nvPr>
        </p:nvSpPr>
        <p:spPr/>
        <p:txBody>
          <a:bodyPr/>
          <a:lstStyle/>
          <a:p>
            <a:r>
              <a:rPr lang="en-US" sz="5400" dirty="0" smtClean="0"/>
              <a:t>New system architecture</a:t>
            </a:r>
            <a:endParaRPr lang="hr-HR" dirty="0" smtClean="0"/>
          </a:p>
        </p:txBody>
      </p:sp>
    </p:spTree>
    <p:extLst>
      <p:ext uri="{BB962C8B-B14F-4D97-AF65-F5344CB8AC3E}">
        <p14:creationId xmlns:p14="http://schemas.microsoft.com/office/powerpoint/2010/main" val="2110530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p:txBody>
          <a:bodyPr/>
          <a:lstStyle/>
          <a:p>
            <a:pPr marL="0" indent="0">
              <a:buNone/>
            </a:pPr>
            <a:r>
              <a:rPr lang="en-US" sz="3000" dirty="0" smtClean="0"/>
              <a:t>Goals</a:t>
            </a:r>
          </a:p>
          <a:p>
            <a:r>
              <a:rPr lang="en-US" sz="3000" dirty="0" smtClean="0"/>
              <a:t>Single point data source for RIS and </a:t>
            </a:r>
            <a:r>
              <a:rPr lang="en-US" sz="3000" dirty="0"/>
              <a:t>RIS data source for variety of other services</a:t>
            </a:r>
            <a:endParaRPr lang="en-US" sz="3000" dirty="0" smtClean="0"/>
          </a:p>
          <a:p>
            <a:r>
              <a:rPr lang="en-US" sz="3000" dirty="0" smtClean="0"/>
              <a:t>With single-sign-on we achieve focused point of control and monitoring of data access </a:t>
            </a:r>
            <a:r>
              <a:rPr lang="en-US" sz="3000" smtClean="0"/>
              <a:t>and usage</a:t>
            </a:r>
            <a:endParaRPr lang="en-US" sz="3000" dirty="0" smtClean="0"/>
          </a:p>
          <a:p>
            <a:r>
              <a:rPr lang="en-US" sz="3000" dirty="0" smtClean="0"/>
              <a:t>With good technical solutions faster, more stable and more scalable system</a:t>
            </a:r>
          </a:p>
          <a:p>
            <a:r>
              <a:rPr lang="en-US" sz="3000" dirty="0" smtClean="0"/>
              <a:t>Basis for realization of single-window</a:t>
            </a:r>
          </a:p>
        </p:txBody>
      </p:sp>
      <p:sp>
        <p:nvSpPr>
          <p:cNvPr id="8195" name="Title 2"/>
          <p:cNvSpPr>
            <a:spLocks noGrp="1"/>
          </p:cNvSpPr>
          <p:nvPr>
            <p:ph type="title"/>
          </p:nvPr>
        </p:nvSpPr>
        <p:spPr/>
        <p:txBody>
          <a:bodyPr/>
          <a:lstStyle/>
          <a:p>
            <a:r>
              <a:rPr lang="en-US" sz="5400" dirty="0" smtClean="0"/>
              <a:t>New system architecture</a:t>
            </a:r>
            <a:endParaRPr lang="hr-HR" dirty="0" smtClean="0"/>
          </a:p>
        </p:txBody>
      </p:sp>
    </p:spTree>
    <p:extLst>
      <p:ext uri="{BB962C8B-B14F-4D97-AF65-F5344CB8AC3E}">
        <p14:creationId xmlns:p14="http://schemas.microsoft.com/office/powerpoint/2010/main" val="22075800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08720"/>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a:xfrm>
            <a:off x="457200" y="274638"/>
            <a:ext cx="8229600" cy="634082"/>
          </a:xfrm>
        </p:spPr>
        <p:txBody>
          <a:bodyPr/>
          <a:lstStyle/>
          <a:p>
            <a:r>
              <a:rPr lang="en-US" sz="3600" dirty="0"/>
              <a:t>New system </a:t>
            </a:r>
            <a:r>
              <a:rPr lang="en-US" sz="3600" dirty="0" err="1"/>
              <a:t>arhitecture</a:t>
            </a:r>
            <a:endParaRPr lang="en-US" sz="35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12" y="1015198"/>
            <a:ext cx="7643912" cy="5264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50069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3808" y="3631126"/>
            <a:ext cx="3332602" cy="786205"/>
          </a:xfrm>
          <a:prstGeom prst="rect">
            <a:avLst/>
          </a:prstGeom>
          <a:noFill/>
        </p:spPr>
        <p:txBody>
          <a:bodyPr wrap="square" rtlCol="0">
            <a:spAutoFit/>
          </a:bodyPr>
          <a:lstStyle/>
          <a:p>
            <a:r>
              <a:rPr lang="en-US" sz="4400" b="1" dirty="0" smtClean="0"/>
              <a:t>Questions?</a:t>
            </a:r>
            <a:endParaRPr lang="hr-HR" dirty="0"/>
          </a:p>
        </p:txBody>
      </p:sp>
    </p:spTree>
    <p:extLst>
      <p:ext uri="{BB962C8B-B14F-4D97-AF65-F5344CB8AC3E}">
        <p14:creationId xmlns:p14="http://schemas.microsoft.com/office/powerpoint/2010/main" val="32151829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27984" y="3068960"/>
            <a:ext cx="4032448" cy="2308324"/>
          </a:xfrm>
          <a:prstGeom prst="rect">
            <a:avLst/>
          </a:prstGeom>
          <a:noFill/>
        </p:spPr>
        <p:txBody>
          <a:bodyPr wrap="square" rtlCol="0">
            <a:spAutoFit/>
          </a:bodyPr>
          <a:lstStyle/>
          <a:p>
            <a:r>
              <a:rPr lang="hr-HR" b="1" dirty="0" smtClean="0"/>
              <a:t>CRUP d.o.o.</a:t>
            </a:r>
          </a:p>
          <a:p>
            <a:r>
              <a:rPr lang="hr-HR" dirty="0" smtClean="0"/>
              <a:t>Nova cesta 180</a:t>
            </a:r>
          </a:p>
          <a:p>
            <a:r>
              <a:rPr lang="hr-HR" dirty="0" smtClean="0"/>
              <a:t>HR-10000 Zagreb</a:t>
            </a:r>
          </a:p>
          <a:p>
            <a:r>
              <a:rPr lang="hr-HR" dirty="0" smtClean="0"/>
              <a:t>Tel +385 1 631 44 45</a:t>
            </a:r>
          </a:p>
          <a:p>
            <a:r>
              <a:rPr lang="hr-HR" dirty="0" smtClean="0"/>
              <a:t>Fax +385 1 631 44 44</a:t>
            </a:r>
            <a:endParaRPr lang="hr-HR" dirty="0"/>
          </a:p>
          <a:p>
            <a:r>
              <a:rPr lang="hr-HR" dirty="0" smtClean="0">
                <a:hlinkClick r:id="rId2"/>
              </a:rPr>
              <a:t>www.crup.hr</a:t>
            </a:r>
            <a:endParaRPr lang="hr-HR" dirty="0" smtClean="0"/>
          </a:p>
          <a:p>
            <a:r>
              <a:rPr lang="hr-HR" dirty="0" smtClean="0"/>
              <a:t>info@crup.hr</a:t>
            </a:r>
          </a:p>
          <a:p>
            <a:r>
              <a:rPr lang="hr-HR" dirty="0" smtClean="0"/>
              <a:t> </a:t>
            </a:r>
            <a:endParaRPr lang="hr-HR" dirty="0"/>
          </a:p>
        </p:txBody>
      </p:sp>
      <p:sp>
        <p:nvSpPr>
          <p:cNvPr id="4" name="TextBox 3"/>
          <p:cNvSpPr txBox="1"/>
          <p:nvPr/>
        </p:nvSpPr>
        <p:spPr>
          <a:xfrm>
            <a:off x="827584" y="3631126"/>
            <a:ext cx="3332602" cy="786205"/>
          </a:xfrm>
          <a:prstGeom prst="rect">
            <a:avLst/>
          </a:prstGeom>
          <a:noFill/>
        </p:spPr>
        <p:txBody>
          <a:bodyPr wrap="square" rtlCol="0">
            <a:spAutoFit/>
          </a:bodyPr>
          <a:lstStyle/>
          <a:p>
            <a:r>
              <a:rPr lang="en-US" sz="4400" b="1" dirty="0" smtClean="0"/>
              <a:t>Thank you.</a:t>
            </a:r>
            <a:endParaRPr lang="hr-HR" sz="4400" dirty="0" smtClean="0"/>
          </a:p>
          <a:p>
            <a:r>
              <a:rPr lang="hr-HR" dirty="0" smtClean="0"/>
              <a:t> </a:t>
            </a:r>
            <a:endParaRPr lang="hr-HR" dirty="0"/>
          </a:p>
        </p:txBody>
      </p:sp>
    </p:spTree>
    <p:extLst>
      <p:ext uri="{BB962C8B-B14F-4D97-AF65-F5344CB8AC3E}">
        <p14:creationId xmlns:p14="http://schemas.microsoft.com/office/powerpoint/2010/main" val="39274803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1"/>
          <p:cNvSpPr>
            <a:spLocks noGrp="1"/>
          </p:cNvSpPr>
          <p:nvPr>
            <p:ph idx="1"/>
          </p:nvPr>
        </p:nvSpPr>
        <p:spPr/>
        <p:txBody>
          <a:bodyPr/>
          <a:lstStyle/>
          <a:p>
            <a:pPr marL="0" indent="0">
              <a:buNone/>
            </a:pPr>
            <a:r>
              <a:rPr lang="en-GB" sz="2800" dirty="0" err="1" smtClean="0"/>
              <a:t>Platina</a:t>
            </a:r>
            <a:r>
              <a:rPr lang="en-GB" sz="2800" dirty="0" smtClean="0"/>
              <a:t> II</a:t>
            </a:r>
          </a:p>
          <a:p>
            <a:r>
              <a:rPr lang="en-GB" sz="2800" dirty="0" smtClean="0"/>
              <a:t>Involved to provide quality IT services to the project</a:t>
            </a:r>
          </a:p>
          <a:p>
            <a:r>
              <a:rPr lang="en-GB" sz="2800" dirty="0" smtClean="0"/>
              <a:t>Responsible for o</a:t>
            </a:r>
            <a:r>
              <a:rPr lang="en-US" sz="2800" dirty="0" err="1" smtClean="0"/>
              <a:t>peration</a:t>
            </a:r>
            <a:r>
              <a:rPr lang="en-US" sz="2800" dirty="0" smtClean="0"/>
              <a:t> </a:t>
            </a:r>
            <a:r>
              <a:rPr lang="en-US" sz="2800" dirty="0"/>
              <a:t>and enhancement of RIS community </a:t>
            </a:r>
            <a:r>
              <a:rPr lang="en-US" sz="2800" dirty="0" smtClean="0"/>
              <a:t>portal</a:t>
            </a:r>
            <a:endParaRPr lang="en-GB" sz="2800" dirty="0"/>
          </a:p>
          <a:p>
            <a:endParaRPr lang="en-GB" sz="2800" dirty="0" smtClean="0"/>
          </a:p>
          <a:p>
            <a:pPr marL="0" indent="0">
              <a:buNone/>
            </a:pPr>
            <a:r>
              <a:rPr lang="en-US" sz="2800" dirty="0"/>
              <a:t>International RIS Data </a:t>
            </a:r>
            <a:r>
              <a:rPr lang="en-US" sz="2800" dirty="0" smtClean="0"/>
              <a:t>exchange</a:t>
            </a:r>
          </a:p>
          <a:p>
            <a:r>
              <a:rPr lang="en-US" sz="2800" dirty="0" smtClean="0"/>
              <a:t>Software up-to-date with the latest standard version</a:t>
            </a:r>
          </a:p>
          <a:p>
            <a:r>
              <a:rPr lang="en-US" sz="2800" dirty="0" smtClean="0"/>
              <a:t>Positive results from the testing with already operational partners</a:t>
            </a:r>
            <a:endParaRPr lang="en-GB" sz="2800" dirty="0"/>
          </a:p>
          <a:p>
            <a:endParaRPr lang="en-GB" sz="2800" dirty="0" smtClean="0"/>
          </a:p>
        </p:txBody>
      </p:sp>
      <p:sp>
        <p:nvSpPr>
          <p:cNvPr id="8195" name="Title 2"/>
          <p:cNvSpPr>
            <a:spLocks noGrp="1"/>
          </p:cNvSpPr>
          <p:nvPr>
            <p:ph type="title"/>
          </p:nvPr>
        </p:nvSpPr>
        <p:spPr/>
        <p:txBody>
          <a:bodyPr/>
          <a:lstStyle/>
          <a:p>
            <a:r>
              <a:rPr lang="en-US" sz="5400" dirty="0" smtClean="0"/>
              <a:t>Projects highlights</a:t>
            </a:r>
            <a:endParaRPr lang="hr-HR" dirty="0" smtClean="0"/>
          </a:p>
        </p:txBody>
      </p:sp>
    </p:spTree>
    <p:extLst>
      <p:ext uri="{BB962C8B-B14F-4D97-AF65-F5344CB8AC3E}">
        <p14:creationId xmlns:p14="http://schemas.microsoft.com/office/powerpoint/2010/main" val="3263617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pPr marL="0" indent="0" algn="ctr">
              <a:spcAft>
                <a:spcPts val="1200"/>
              </a:spcAft>
              <a:buNone/>
            </a:pPr>
            <a:r>
              <a:rPr lang="hr-HR" sz="6600" dirty="0" smtClean="0"/>
              <a:t>BULRIS</a:t>
            </a:r>
          </a:p>
          <a:p>
            <a:pPr marL="0" indent="0" algn="ctr">
              <a:spcAft>
                <a:spcPts val="1200"/>
              </a:spcAft>
              <a:buNone/>
            </a:pPr>
            <a:r>
              <a:rPr lang="en-US" sz="2800" dirty="0" smtClean="0"/>
              <a:t>Implementation </a:t>
            </a:r>
            <a:r>
              <a:rPr lang="en-US" sz="2800" dirty="0"/>
              <a:t>of </a:t>
            </a:r>
            <a:r>
              <a:rPr lang="en-US" sz="2800" dirty="0" smtClean="0"/>
              <a:t>River Information System </a:t>
            </a:r>
            <a:r>
              <a:rPr lang="en-US" sz="2800" dirty="0"/>
              <a:t>in Bulgarian stretch of the river Danube</a:t>
            </a:r>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endParaRPr lang="hr-HR" sz="31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505966"/>
            <a:ext cx="1524000" cy="371475"/>
          </a:xfrm>
          <a:prstGeom prst="rect">
            <a:avLst/>
          </a:prstGeom>
        </p:spPr>
      </p:pic>
      <p:sp>
        <p:nvSpPr>
          <p:cNvPr id="5" name="TextBox 4"/>
          <p:cNvSpPr txBox="1"/>
          <p:nvPr/>
        </p:nvSpPr>
        <p:spPr>
          <a:xfrm>
            <a:off x="4283968" y="5662989"/>
            <a:ext cx="4608512" cy="646331"/>
          </a:xfrm>
          <a:prstGeom prst="rect">
            <a:avLst/>
          </a:prstGeom>
          <a:noFill/>
        </p:spPr>
        <p:txBody>
          <a:bodyPr wrap="square" rtlCol="0">
            <a:spAutoFit/>
          </a:bodyPr>
          <a:lstStyle/>
          <a:p>
            <a:pPr algn="r"/>
            <a:r>
              <a:rPr lang="en-US" dirty="0" smtClean="0"/>
              <a:t>Marko </a:t>
            </a:r>
            <a:r>
              <a:rPr lang="en-US" dirty="0" err="1" smtClean="0"/>
              <a:t>Maruna</a:t>
            </a:r>
            <a:r>
              <a:rPr lang="en-US" dirty="0" smtClean="0"/>
              <a:t/>
            </a:r>
            <a:br>
              <a:rPr lang="en-US" dirty="0" smtClean="0"/>
            </a:br>
            <a:r>
              <a:rPr lang="en-US" dirty="0" smtClean="0"/>
              <a:t>Zagreb</a:t>
            </a:r>
            <a:r>
              <a:rPr lang="hr-HR" dirty="0" smtClean="0"/>
              <a:t>, </a:t>
            </a:r>
            <a:r>
              <a:rPr lang="en-US" dirty="0" smtClean="0"/>
              <a:t>1</a:t>
            </a:r>
            <a:r>
              <a:rPr lang="en-US" dirty="0"/>
              <a:t>3</a:t>
            </a:r>
            <a:r>
              <a:rPr lang="hr-HR" dirty="0" smtClean="0"/>
              <a:t>.1</a:t>
            </a:r>
            <a:r>
              <a:rPr lang="en-US" dirty="0" smtClean="0"/>
              <a:t>1</a:t>
            </a:r>
            <a:r>
              <a:rPr lang="hr-HR" dirty="0" smtClean="0"/>
              <a:t>.2013.</a:t>
            </a:r>
            <a:endParaRPr lang="hr-HR" dirty="0"/>
          </a:p>
        </p:txBody>
      </p:sp>
    </p:spTree>
    <p:extLst>
      <p:ext uri="{BB962C8B-B14F-4D97-AF65-F5344CB8AC3E}">
        <p14:creationId xmlns:p14="http://schemas.microsoft.com/office/powerpoint/2010/main" val="20801702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060848"/>
            <a:ext cx="8229600" cy="4065315"/>
          </a:xfrm>
        </p:spPr>
        <p:txBody>
          <a:bodyPr/>
          <a:lstStyle/>
          <a:p>
            <a:pPr>
              <a:spcAft>
                <a:spcPts val="1200"/>
              </a:spcAft>
              <a:buFont typeface="Arial" panose="020B0604020202020204" pitchFamily="34" charset="0"/>
              <a:buChar char="•"/>
            </a:pPr>
            <a:r>
              <a:rPr lang="hr-HR" sz="2800" dirty="0">
                <a:latin typeface="Arial" pitchFamily="34" charset="0"/>
                <a:cs typeface="Arial" pitchFamily="34" charset="0"/>
              </a:rPr>
              <a:t>Project started on May 2010</a:t>
            </a:r>
          </a:p>
          <a:p>
            <a:pPr>
              <a:spcAft>
                <a:spcPts val="1200"/>
              </a:spcAft>
              <a:buFont typeface="Arial" panose="020B0604020202020204" pitchFamily="34" charset="0"/>
              <a:buChar char="•"/>
            </a:pPr>
            <a:r>
              <a:rPr lang="hr-HR" sz="2800" dirty="0">
                <a:latin typeface="Arial" pitchFamily="34" charset="0"/>
                <a:cs typeface="Arial" pitchFamily="34" charset="0"/>
              </a:rPr>
              <a:t>Estimated end date on November 2011</a:t>
            </a:r>
          </a:p>
          <a:p>
            <a:pPr>
              <a:spcAft>
                <a:spcPts val="1200"/>
              </a:spcAft>
              <a:buFont typeface="Arial" panose="020B0604020202020204" pitchFamily="34" charset="0"/>
              <a:buChar char="•"/>
            </a:pPr>
            <a:r>
              <a:rPr lang="hr-HR" sz="2800" dirty="0">
                <a:latin typeface="Arial" pitchFamily="34" charset="0"/>
                <a:cs typeface="Arial" pitchFamily="34" charset="0"/>
              </a:rPr>
              <a:t>Funds: 5,6 M€ (co-funded by </a:t>
            </a:r>
            <a:r>
              <a:rPr lang="hr-HR" sz="2800" dirty="0" smtClean="0">
                <a:latin typeface="Arial" pitchFamily="34" charset="0"/>
                <a:cs typeface="Arial" pitchFamily="34" charset="0"/>
              </a:rPr>
              <a:t>E</a:t>
            </a:r>
            <a:r>
              <a:rPr lang="en-US" sz="2800" dirty="0">
                <a:latin typeface="Arial" pitchFamily="34" charset="0"/>
                <a:cs typeface="Arial" pitchFamily="34" charset="0"/>
              </a:rPr>
              <a:t>R</a:t>
            </a:r>
            <a:r>
              <a:rPr lang="en-US" sz="2800" dirty="0" smtClean="0">
                <a:latin typeface="Arial" pitchFamily="34" charset="0"/>
                <a:cs typeface="Arial" pitchFamily="34" charset="0"/>
              </a:rPr>
              <a:t>DF</a:t>
            </a:r>
            <a:r>
              <a:rPr lang="hr-HR" sz="2800" dirty="0" smtClean="0">
                <a:latin typeface="Arial" pitchFamily="34" charset="0"/>
                <a:cs typeface="Arial" pitchFamily="34" charset="0"/>
              </a:rPr>
              <a:t>)</a:t>
            </a:r>
            <a:endParaRPr lang="hr-HR" sz="2800" dirty="0">
              <a:latin typeface="Arial" pitchFamily="34" charset="0"/>
              <a:cs typeface="Arial" pitchFamily="34" charset="0"/>
            </a:endParaRPr>
          </a:p>
          <a:p>
            <a:pPr>
              <a:spcAft>
                <a:spcPts val="1200"/>
              </a:spcAft>
              <a:buFont typeface="Arial" panose="020B0604020202020204" pitchFamily="34" charset="0"/>
              <a:buChar char="•"/>
            </a:pPr>
            <a:r>
              <a:rPr lang="hr-HR" sz="2800" dirty="0" smtClean="0">
                <a:latin typeface="Arial" pitchFamily="34" charset="0"/>
                <a:cs typeface="Arial" pitchFamily="34" charset="0"/>
              </a:rPr>
              <a:t>Contracting Authority: Bulgarian Ports Infrastructure Co.</a:t>
            </a:r>
            <a:endParaRPr lang="en-US" sz="2800" dirty="0" smtClean="0">
              <a:latin typeface="Arial" pitchFamily="34" charset="0"/>
              <a:cs typeface="Arial" pitchFamily="34" charset="0"/>
            </a:endParaRPr>
          </a:p>
          <a:p>
            <a:pPr>
              <a:spcAft>
                <a:spcPts val="1200"/>
              </a:spcAft>
              <a:buFont typeface="Arial" panose="020B0604020202020204" pitchFamily="34" charset="0"/>
              <a:buChar char="•"/>
            </a:pPr>
            <a:r>
              <a:rPr lang="en-US" sz="2800" dirty="0" smtClean="0">
                <a:latin typeface="Arial" pitchFamily="34" charset="0"/>
                <a:cs typeface="Arial" pitchFamily="34" charset="0"/>
              </a:rPr>
              <a:t>Halted by the end of 2011 due to infrastructure issues</a:t>
            </a:r>
            <a:endParaRPr lang="en-GB" sz="2800" dirty="0" smtClean="0">
              <a:latin typeface="Arial" pitchFamily="34" charset="0"/>
              <a:cs typeface="Arial" pitchFamily="34" charset="0"/>
            </a:endParaRPr>
          </a:p>
          <a:p>
            <a:pPr marL="0" indent="0" algn="ctr">
              <a:spcAft>
                <a:spcPts val="1200"/>
              </a:spcAft>
              <a:buNone/>
            </a:pPr>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r>
              <a:rPr lang="hr-HR" sz="3100" dirty="0" smtClean="0"/>
              <a:t>About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505966"/>
            <a:ext cx="1524000" cy="371475"/>
          </a:xfrm>
          <a:prstGeom prst="rect">
            <a:avLst/>
          </a:prstGeom>
        </p:spPr>
      </p:pic>
    </p:spTree>
    <p:extLst>
      <p:ext uri="{BB962C8B-B14F-4D97-AF65-F5344CB8AC3E}">
        <p14:creationId xmlns:p14="http://schemas.microsoft.com/office/powerpoint/2010/main" val="4136915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060848"/>
            <a:ext cx="8229600" cy="4065315"/>
          </a:xfrm>
        </p:spPr>
        <p:txBody>
          <a:bodyPr/>
          <a:lstStyle/>
          <a:p>
            <a:pPr>
              <a:spcAft>
                <a:spcPts val="1200"/>
              </a:spcAft>
              <a:buFont typeface="Arial" panose="020B0604020202020204" pitchFamily="34" charset="0"/>
              <a:buChar char="•"/>
            </a:pPr>
            <a:r>
              <a:rPr lang="en-US" sz="2800" dirty="0" smtClean="0">
                <a:solidFill>
                  <a:schemeClr val="accent1">
                    <a:lumMod val="75000"/>
                  </a:schemeClr>
                </a:solidFill>
                <a:latin typeface="Arial" panose="020B0604020202020204" pitchFamily="34" charset="0"/>
                <a:cs typeface="Arial" panose="020B0604020202020204" pitchFamily="34" charset="0"/>
              </a:rPr>
              <a:t>AIS infrastructure – Base stations + AIS Network</a:t>
            </a:r>
            <a:endParaRPr lang="hr-HR" sz="2800" dirty="0" smtClean="0">
              <a:solidFill>
                <a:schemeClr val="accent1">
                  <a:lumMod val="75000"/>
                </a:schemeClr>
              </a:solidFill>
              <a:latin typeface="Arial" panose="020B0604020202020204" pitchFamily="34" charset="0"/>
              <a:cs typeface="Arial" panose="020B0604020202020204" pitchFamily="34" charset="0"/>
            </a:endParaRPr>
          </a:p>
          <a:p>
            <a:pPr>
              <a:spcAft>
                <a:spcPts val="1200"/>
              </a:spcAft>
              <a:buFont typeface="Arial" panose="020B0604020202020204" pitchFamily="34" charset="0"/>
              <a:buChar char="•"/>
            </a:pPr>
            <a:r>
              <a:rPr lang="en-US" sz="2800" dirty="0" smtClean="0">
                <a:solidFill>
                  <a:schemeClr val="accent1">
                    <a:lumMod val="75000"/>
                  </a:schemeClr>
                </a:solidFill>
                <a:latin typeface="Arial" panose="020B0604020202020204" pitchFamily="34" charset="0"/>
                <a:cs typeface="Arial" panose="020B0604020202020204" pitchFamily="34" charset="0"/>
              </a:rPr>
              <a:t>Inland ECDIS – STI/VTT</a:t>
            </a:r>
            <a:endParaRPr lang="hr-HR" sz="2800" dirty="0" smtClean="0">
              <a:solidFill>
                <a:schemeClr val="accent1">
                  <a:lumMod val="75000"/>
                </a:schemeClr>
              </a:solidFill>
              <a:latin typeface="Arial" panose="020B0604020202020204" pitchFamily="34" charset="0"/>
              <a:cs typeface="Arial" panose="020B0604020202020204" pitchFamily="34" charset="0"/>
            </a:endParaRPr>
          </a:p>
          <a:p>
            <a:pPr>
              <a:spcAft>
                <a:spcPts val="1200"/>
              </a:spcAft>
              <a:buFont typeface="Arial" panose="020B0604020202020204" pitchFamily="34" charset="0"/>
              <a:buChar char="•"/>
            </a:pPr>
            <a:r>
              <a:rPr lang="hr-HR" sz="2800" dirty="0" smtClean="0">
                <a:solidFill>
                  <a:schemeClr val="accent1">
                    <a:lumMod val="75000"/>
                  </a:schemeClr>
                </a:solidFill>
                <a:latin typeface="Arial" panose="020B0604020202020204" pitchFamily="34" charset="0"/>
                <a:cs typeface="Arial" panose="020B0604020202020204" pitchFamily="34" charset="0"/>
              </a:rPr>
              <a:t>Data Gateway</a:t>
            </a:r>
          </a:p>
          <a:p>
            <a:pPr>
              <a:spcAft>
                <a:spcPts val="1200"/>
              </a:spcAft>
              <a:buFont typeface="Arial" panose="020B0604020202020204" pitchFamily="34" charset="0"/>
              <a:buChar char="•"/>
            </a:pPr>
            <a:r>
              <a:rPr lang="en-US" sz="2800" dirty="0" smtClean="0">
                <a:solidFill>
                  <a:schemeClr val="bg1">
                    <a:lumMod val="50000"/>
                  </a:schemeClr>
                </a:solidFill>
                <a:latin typeface="Arial" panose="020B0604020202020204" pitchFamily="34" charset="0"/>
                <a:cs typeface="Arial" panose="020B0604020202020204" pitchFamily="34" charset="0"/>
              </a:rPr>
              <a:t>N</a:t>
            </a:r>
            <a:r>
              <a:rPr lang="hr-HR" sz="2800" dirty="0" smtClean="0">
                <a:solidFill>
                  <a:schemeClr val="bg1">
                    <a:lumMod val="50000"/>
                  </a:schemeClr>
                </a:solidFill>
                <a:latin typeface="Arial" panose="020B0604020202020204" pitchFamily="34" charset="0"/>
                <a:cs typeface="Arial" panose="020B0604020202020204" pitchFamily="34" charset="0"/>
              </a:rPr>
              <a:t>T</a:t>
            </a:r>
            <a:r>
              <a:rPr lang="en-US" sz="2800" dirty="0" smtClean="0">
                <a:solidFill>
                  <a:schemeClr val="bg1">
                    <a:lumMod val="50000"/>
                  </a:schemeClr>
                </a:solidFill>
                <a:latin typeface="Arial" panose="020B0604020202020204" pitchFamily="34" charset="0"/>
                <a:cs typeface="Arial" panose="020B0604020202020204" pitchFamily="34" charset="0"/>
              </a:rPr>
              <a:t>S </a:t>
            </a:r>
            <a:r>
              <a:rPr lang="en-US" sz="2800" dirty="0">
                <a:solidFill>
                  <a:schemeClr val="bg1">
                    <a:lumMod val="50000"/>
                  </a:schemeClr>
                </a:solidFill>
                <a:latin typeface="Arial" panose="020B0604020202020204" pitchFamily="34" charset="0"/>
                <a:cs typeface="Arial" panose="020B0604020202020204" pitchFamily="34" charset="0"/>
              </a:rPr>
              <a:t>Notice to </a:t>
            </a:r>
            <a:r>
              <a:rPr lang="en-US" sz="2800" dirty="0" smtClean="0">
                <a:solidFill>
                  <a:schemeClr val="bg1">
                    <a:lumMod val="50000"/>
                  </a:schemeClr>
                </a:solidFill>
                <a:latin typeface="Arial" panose="020B0604020202020204" pitchFamily="34" charset="0"/>
                <a:cs typeface="Arial" panose="020B0604020202020204" pitchFamily="34" charset="0"/>
              </a:rPr>
              <a:t>Skippers</a:t>
            </a:r>
            <a:endParaRPr lang="hr-HR" sz="2800" dirty="0" smtClean="0">
              <a:solidFill>
                <a:schemeClr val="bg1">
                  <a:lumMod val="50000"/>
                </a:schemeClr>
              </a:solidFill>
              <a:latin typeface="Arial" panose="020B0604020202020204" pitchFamily="34" charset="0"/>
              <a:cs typeface="Arial" panose="020B0604020202020204" pitchFamily="34" charset="0"/>
            </a:endParaRPr>
          </a:p>
          <a:p>
            <a:pPr>
              <a:spcAft>
                <a:spcPts val="1200"/>
              </a:spcAft>
              <a:buFont typeface="Arial" panose="020B0604020202020204" pitchFamily="34" charset="0"/>
              <a:buChar char="•"/>
            </a:pPr>
            <a:r>
              <a:rPr lang="en-US" sz="2800" dirty="0" smtClean="0">
                <a:solidFill>
                  <a:schemeClr val="bg1">
                    <a:lumMod val="50000"/>
                  </a:schemeClr>
                </a:solidFill>
                <a:latin typeface="Arial" panose="020B0604020202020204" pitchFamily="34" charset="0"/>
                <a:cs typeface="Arial" panose="020B0604020202020204" pitchFamily="34" charset="0"/>
              </a:rPr>
              <a:t>Electronic </a:t>
            </a:r>
            <a:r>
              <a:rPr lang="en-US" sz="2800" dirty="0">
                <a:solidFill>
                  <a:schemeClr val="bg1">
                    <a:lumMod val="50000"/>
                  </a:schemeClr>
                </a:solidFill>
                <a:latin typeface="Arial" panose="020B0604020202020204" pitchFamily="34" charset="0"/>
                <a:cs typeface="Arial" panose="020B0604020202020204" pitchFamily="34" charset="0"/>
              </a:rPr>
              <a:t>Reporting International </a:t>
            </a:r>
            <a:r>
              <a:rPr lang="en-US" sz="2800" dirty="0" smtClean="0">
                <a:solidFill>
                  <a:schemeClr val="bg1">
                    <a:lumMod val="50000"/>
                  </a:schemeClr>
                </a:solidFill>
                <a:latin typeface="Arial" panose="020B0604020202020204" pitchFamily="34" charset="0"/>
                <a:cs typeface="Arial" panose="020B0604020202020204" pitchFamily="34" charset="0"/>
              </a:rPr>
              <a:t>ERI</a:t>
            </a:r>
            <a:endParaRPr lang="hr-HR" sz="2800" dirty="0" smtClean="0">
              <a:solidFill>
                <a:schemeClr val="bg1">
                  <a:lumMod val="50000"/>
                </a:schemeClr>
              </a:solidFill>
              <a:latin typeface="Arial" panose="020B0604020202020204" pitchFamily="34" charset="0"/>
              <a:cs typeface="Arial" panose="020B0604020202020204" pitchFamily="34" charset="0"/>
            </a:endParaRPr>
          </a:p>
          <a:p>
            <a:pPr>
              <a:spcAft>
                <a:spcPts val="1200"/>
              </a:spcAft>
              <a:buFont typeface="Arial" panose="020B0604020202020204" pitchFamily="34" charset="0"/>
              <a:buChar char="•"/>
            </a:pPr>
            <a:r>
              <a:rPr lang="hr-HR" sz="2800" dirty="0" smtClean="0">
                <a:solidFill>
                  <a:schemeClr val="bg1">
                    <a:lumMod val="50000"/>
                  </a:schemeClr>
                </a:solidFill>
                <a:latin typeface="Arial" panose="020B0604020202020204" pitchFamily="34" charset="0"/>
                <a:cs typeface="Arial" panose="020B0604020202020204" pitchFamily="34" charset="0"/>
              </a:rPr>
              <a:t>Voice VHF Communication system</a:t>
            </a:r>
            <a:endParaRPr lang="en-GB" sz="2800" dirty="0" smtClean="0">
              <a:solidFill>
                <a:schemeClr val="bg1">
                  <a:lumMod val="50000"/>
                </a:schemeClr>
              </a:solidFill>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r>
              <a:rPr lang="hr-HR" sz="3100" dirty="0"/>
              <a:t>About </a:t>
            </a:r>
            <a:r>
              <a:rPr lang="en-US" sz="3100" dirty="0" smtClean="0"/>
              <a:t>- </a:t>
            </a:r>
            <a:r>
              <a:rPr lang="hr-HR" sz="3100" dirty="0"/>
              <a:t>Infrastructure</a:t>
            </a:r>
            <a:endParaRPr lang="hr-HR" sz="31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505966"/>
            <a:ext cx="1524000" cy="371475"/>
          </a:xfrm>
          <a:prstGeom prst="rect">
            <a:avLst/>
          </a:prstGeom>
        </p:spPr>
      </p:pic>
    </p:spTree>
    <p:extLst>
      <p:ext uri="{BB962C8B-B14F-4D97-AF65-F5344CB8AC3E}">
        <p14:creationId xmlns:p14="http://schemas.microsoft.com/office/powerpoint/2010/main" val="1028306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57200" y="2276872"/>
            <a:ext cx="8229600" cy="3849291"/>
          </a:xfrm>
        </p:spPr>
        <p:txBody>
          <a:bodyPr/>
          <a:lstStyle/>
          <a:p>
            <a:pPr>
              <a:spcAft>
                <a:spcPts val="1200"/>
              </a:spcAft>
              <a:buFont typeface="Arial" panose="020B0604020202020204" pitchFamily="34" charset="0"/>
              <a:buChar char="•"/>
            </a:pPr>
            <a:r>
              <a:rPr lang="hr-HR" sz="2800" dirty="0">
                <a:latin typeface="Arial" pitchFamily="34" charset="0"/>
                <a:cs typeface="Arial" pitchFamily="34" charset="0"/>
              </a:rPr>
              <a:t>R</a:t>
            </a:r>
            <a:r>
              <a:rPr lang="hr-HR" sz="2800" dirty="0" smtClean="0">
                <a:latin typeface="Arial" pitchFamily="34" charset="0"/>
                <a:cs typeface="Arial" pitchFamily="34" charset="0"/>
              </a:rPr>
              <a:t>egional data center in Ruse</a:t>
            </a:r>
          </a:p>
          <a:p>
            <a:pPr>
              <a:spcAft>
                <a:spcPts val="1200"/>
              </a:spcAft>
              <a:buFont typeface="Arial" panose="020B0604020202020204" pitchFamily="34" charset="0"/>
              <a:buChar char="•"/>
            </a:pPr>
            <a:r>
              <a:rPr lang="hr-HR" sz="2800" dirty="0" smtClean="0">
                <a:latin typeface="Arial" pitchFamily="34" charset="0"/>
                <a:cs typeface="Arial" pitchFamily="34" charset="0"/>
              </a:rPr>
              <a:t>8 site locations in Silistra, Tutrakan, Ruse, Svishtov, Somovit, Oriahovo, Lom, Florentin</a:t>
            </a:r>
            <a:endParaRPr lang="en-GB" sz="2800" dirty="0" smtClean="0">
              <a:latin typeface="Arial" pitchFamily="34" charset="0"/>
              <a:cs typeface="Arial" pitchFamily="34" charset="0"/>
            </a:endParaRPr>
          </a:p>
        </p:txBody>
      </p:sp>
      <p:sp>
        <p:nvSpPr>
          <p:cNvPr id="10243" name="Title 2"/>
          <p:cNvSpPr>
            <a:spLocks noGrp="1"/>
          </p:cNvSpPr>
          <p:nvPr>
            <p:ph type="title"/>
          </p:nvPr>
        </p:nvSpPr>
        <p:spPr/>
        <p:txBody>
          <a:bodyPr/>
          <a:lstStyle/>
          <a:p>
            <a:pPr eaLnBrk="1" hangingPunct="1"/>
            <a:r>
              <a:rPr lang="hr-HR" sz="3100" dirty="0" smtClean="0"/>
              <a:t>About</a:t>
            </a:r>
            <a:r>
              <a:rPr lang="en-US" sz="3100" dirty="0" smtClean="0"/>
              <a:t> - </a:t>
            </a:r>
            <a:r>
              <a:rPr lang="hr-HR" sz="3100" dirty="0" smtClean="0"/>
              <a:t>Infrastructure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505966"/>
            <a:ext cx="1524000" cy="371475"/>
          </a:xfrm>
          <a:prstGeom prst="rect">
            <a:avLst/>
          </a:prstGeom>
        </p:spPr>
      </p:pic>
    </p:spTree>
    <p:extLst>
      <p:ext uri="{BB962C8B-B14F-4D97-AF65-F5344CB8AC3E}">
        <p14:creationId xmlns:p14="http://schemas.microsoft.com/office/powerpoint/2010/main" val="30821115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5710</TotalTime>
  <Words>1773</Words>
  <Application>Microsoft Office PowerPoint</Application>
  <PresentationFormat>On-screen Show (4:3)</PresentationFormat>
  <Paragraphs>240</Paragraphs>
  <Slides>44</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Wingdings</vt:lpstr>
      <vt:lpstr>Office Theme</vt:lpstr>
      <vt:lpstr>Inland navigation development center</vt:lpstr>
      <vt:lpstr>Summary</vt:lpstr>
      <vt:lpstr>Past years</vt:lpstr>
      <vt:lpstr>Summary</vt:lpstr>
      <vt:lpstr>Projects highlights</vt:lpstr>
      <vt:lpstr>PowerPoint Presentation</vt:lpstr>
      <vt:lpstr>About</vt:lpstr>
      <vt:lpstr>About - Infrastructure</vt:lpstr>
      <vt:lpstr>About - Infrastructure</vt:lpstr>
      <vt:lpstr>About - Unexpected circumstances</vt:lpstr>
      <vt:lpstr>Highlights of the project</vt:lpstr>
      <vt:lpstr>Questions?</vt:lpstr>
      <vt:lpstr>PowerPoint Presentation</vt:lpstr>
      <vt:lpstr>What is E-port?</vt:lpstr>
      <vt:lpstr>Who are primary users?</vt:lpstr>
      <vt:lpstr>Key features</vt:lpstr>
      <vt:lpstr>Key features</vt:lpstr>
      <vt:lpstr>Process</vt:lpstr>
      <vt:lpstr>Harbor area - Vukovar</vt:lpstr>
      <vt:lpstr>Dislocated area - Ilok</vt:lpstr>
      <vt:lpstr>Real status in the harbor is available at any time</vt:lpstr>
      <vt:lpstr>PowerPoint Presentation</vt:lpstr>
      <vt:lpstr>Questions?</vt:lpstr>
      <vt:lpstr>PowerPoint Presentation</vt:lpstr>
      <vt:lpstr>Improvement of Web VTT STI</vt:lpstr>
      <vt:lpstr>Improvement of Web VTT STI</vt:lpstr>
      <vt:lpstr>Improvement of Web VTT STI</vt:lpstr>
      <vt:lpstr>Improvement of Web VTT STI</vt:lpstr>
      <vt:lpstr>Improvement of Web VTT STI</vt:lpstr>
      <vt:lpstr>Improvement of Web VTT STI</vt:lpstr>
      <vt:lpstr>Improvement of Web VTT STI</vt:lpstr>
      <vt:lpstr>Improvement of Web VTT STI</vt:lpstr>
      <vt:lpstr>Improvement of Web VTT STI</vt:lpstr>
      <vt:lpstr>Improvement of Web VTT STI</vt:lpstr>
      <vt:lpstr>Improvement of Web VTT STI</vt:lpstr>
      <vt:lpstr>Improvement of Web VTT STI</vt:lpstr>
      <vt:lpstr>Improvement of Web VTT STI</vt:lpstr>
      <vt:lpstr>PowerPoint Presentation</vt:lpstr>
      <vt:lpstr>PowerPoint Presentation</vt:lpstr>
      <vt:lpstr>New system architecture</vt:lpstr>
      <vt:lpstr>New system architecture</vt:lpstr>
      <vt:lpstr>New system arhitecture</vt:lpstr>
      <vt:lpstr>PowerPoint Presentation</vt:lpstr>
      <vt:lpstr>PowerPoint Presentation</vt:lpstr>
    </vt:vector>
  </TitlesOfParts>
  <Company>Tusek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Marina</dc:creator>
  <cp:lastModifiedBy>Ivan Šuker</cp:lastModifiedBy>
  <cp:revision>289</cp:revision>
  <dcterms:created xsi:type="dcterms:W3CDTF">2009-01-06T20:46:09Z</dcterms:created>
  <dcterms:modified xsi:type="dcterms:W3CDTF">2013-11-13T14:27:20Z</dcterms:modified>
</cp:coreProperties>
</file>